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994" autoAdjust="0"/>
  </p:normalViewPr>
  <p:slideViewPr>
    <p:cSldViewPr>
      <p:cViewPr>
        <p:scale>
          <a:sx n="66" d="100"/>
          <a:sy n="66" d="100"/>
        </p:scale>
        <p:origin x="-1676" y="-299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2.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3.wmf"/><Relationship Id="rId4" Type="http://schemas.openxmlformats.org/officeDocument/2006/relationships/oleObject" Target="../embeddings/oleObject4.bin"/></Relationships>
</file>

<file path=ppt/slides/_rels/slide1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2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0.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4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4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5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package" Target="../embeddings/Microsoft_PowerPoint_Slide1.sldx"/></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gif"/><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jpeg"/></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76.gif"/><Relationship Id="rId5" Type="http://schemas.openxmlformats.org/officeDocument/2006/relationships/image" Target="../media/image75.gif"/><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oleObject" Target="../embeddings/oleObject3.bin"/><Relationship Id="rId7" Type="http://schemas.openxmlformats.org/officeDocument/2006/relationships/image" Target="../media/image10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9.png"/><Relationship Id="rId5" Type="http://schemas.openxmlformats.org/officeDocument/2006/relationships/image" Target="../media/image98.emf"/><Relationship Id="rId10" Type="http://schemas.openxmlformats.org/officeDocument/2006/relationships/image" Target="../media/image103.tiff"/><Relationship Id="rId4"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vsdx"/><Relationship Id="rId9" Type="http://schemas.openxmlformats.org/officeDocument/2006/relationships/image" Target="../media/image102.tiff"/></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5.png"/><Relationship Id="rId5" Type="http://schemas.openxmlformats.org/officeDocument/2006/relationships/image" Target="../media/image110.png"/><Relationship Id="rId10" Type="http://schemas.openxmlformats.org/officeDocument/2006/relationships/image" Target="../media/image114.png"/><Relationship Id="rId4" Type="http://schemas.openxmlformats.org/officeDocument/2006/relationships/image" Target="../media/image109.png"/><Relationship Id="rId9" Type="http://schemas.openxmlformats.org/officeDocument/2006/relationships/image" Target="../media/image113.png"/></Relationships>
</file>

<file path=ppt/slides/_rels/slide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smtClean="0">
                <a:solidFill>
                  <a:srgbClr val="FF0000"/>
                </a:solidFill>
              </a:rPr>
              <a:t>Rainbow table</a:t>
            </a:r>
            <a:r>
              <a:rPr kumimoji="1" lang="en-US" altLang="ja-JP" dirty="0" smtClean="0"/>
              <a:t> vs. </a:t>
            </a:r>
            <a:r>
              <a:rPr kumimoji="1" lang="en-US" altLang="ja-JP" b="1" dirty="0" smtClean="0">
                <a:solidFill>
                  <a:srgbClr val="FF0000"/>
                </a:solidFill>
              </a:rPr>
              <a:t>dictionary attack</a:t>
            </a:r>
            <a:r>
              <a:rPr kumimoji="1" lang="en-US" altLang="ja-JP" dirty="0" smtClean="0"/>
              <a:t>:</a:t>
            </a:r>
          </a:p>
          <a:p>
            <a:pPr marL="285750" indent="-285750">
              <a:buFont typeface="Arial" panose="020B0604020202020204" pitchFamily="34" charset="0"/>
              <a:buChar char="•"/>
            </a:pPr>
            <a:r>
              <a:rPr lang="en-US" altLang="ja-JP" b="1" dirty="0" smtClean="0"/>
              <a:t>Dictionary attack</a:t>
            </a:r>
            <a:r>
              <a:rPr lang="en-US" altLang="ja-JP" dirty="0" smtClean="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smtClean="0"/>
              <a:t>Rainbow table</a:t>
            </a:r>
            <a:r>
              <a:rPr kumimoji="1" lang="en-US" altLang="ja-JP" dirty="0" smtClean="0"/>
              <a:t>: is NOT an attack, but a pre-computed plaintext-hash-map, and is used to </a:t>
            </a:r>
            <a:r>
              <a:rPr kumimoji="1" lang="en-US" altLang="ja-JP" u="sng" dirty="0" smtClean="0"/>
              <a:t>reverse hashing algorithm</a:t>
            </a:r>
            <a:r>
              <a:rPr kumimoji="1" lang="en-US" altLang="ja-JP" dirty="0" smtClean="0"/>
              <a:t>. </a:t>
            </a:r>
            <a:r>
              <a:rPr lang="en-US" altLang="ja-JP" dirty="0" smtClean="0"/>
              <a:t>To make a rainbow table, know there are two functions, </a:t>
            </a:r>
            <a:r>
              <a:rPr lang="zh-CN" altLang="en-US" dirty="0" smtClean="0"/>
              <a:t>详见右图</a:t>
            </a:r>
            <a:endParaRPr lang="en-US" altLang="ja-JP" dirty="0" smtClean="0"/>
          </a:p>
          <a:p>
            <a:pPr marL="742950" lvl="1" indent="-285750">
              <a:buFont typeface="Arial" panose="020B0604020202020204" pitchFamily="34" charset="0"/>
              <a:buChar char="•"/>
            </a:pPr>
            <a:r>
              <a:rPr kumimoji="1" lang="en-US" altLang="ja-JP" dirty="0" smtClean="0"/>
              <a:t>Hash func</a:t>
            </a:r>
            <a:r>
              <a:rPr lang="en-US" altLang="ja-JP" dirty="0" smtClean="0"/>
              <a:t>tion: </a:t>
            </a:r>
            <a:r>
              <a:rPr lang="en-US" altLang="ja-JP" dirty="0" err="1" smtClean="0"/>
              <a:t>sha</a:t>
            </a:r>
            <a:r>
              <a:rPr lang="en-US" altLang="ja-JP" dirty="0" smtClean="0"/>
              <a:t>, MD5, etc.</a:t>
            </a:r>
          </a:p>
          <a:p>
            <a:pPr marL="742950" lvl="1" indent="-285750">
              <a:buFont typeface="Arial" panose="020B0604020202020204" pitchFamily="34" charset="0"/>
              <a:buChar char="•"/>
            </a:pPr>
            <a:r>
              <a:rPr kumimoji="1" lang="en-US" altLang="ja-JP" dirty="0" smtClean="0"/>
              <a:t>Reduction function:  </a:t>
            </a:r>
            <a:r>
              <a:rPr lang="zh-CN" altLang="en-US" dirty="0" smtClean="0"/>
              <a:t>这个着重了解一下，一个</a:t>
            </a:r>
            <a:r>
              <a:rPr lang="en-US" altLang="zh-CN" dirty="0" smtClean="0"/>
              <a:t>rainbow table</a:t>
            </a:r>
            <a:r>
              <a:rPr lang="zh-CN" altLang="en-US" dirty="0" smtClean="0"/>
              <a:t>可能会有成千上万个</a:t>
            </a:r>
            <a:r>
              <a:rPr lang="en-US" altLang="zh-CN" dirty="0" smtClean="0"/>
              <a:t>reduction function</a:t>
            </a:r>
            <a:endParaRPr kumimoji="1" lang="en-US" altLang="ja-JP" dirty="0" smtClean="0"/>
          </a:p>
          <a:p>
            <a:pPr marL="285750" indent="-285750">
              <a:buFont typeface="Arial" panose="020B0604020202020204" pitchFamily="34" charset="0"/>
              <a:buChar char="•"/>
            </a:pPr>
            <a:r>
              <a:rPr lang="en-US" altLang="ja-JP" dirty="0" smtClean="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smtClean="0">
                <a:solidFill>
                  <a:srgbClr val="FF0000"/>
                </a:solidFill>
              </a:rPr>
              <a:t>为啥要用</a:t>
            </a:r>
            <a:r>
              <a:rPr lang="en-US" altLang="zh-CN" sz="1400" b="1" dirty="0" smtClean="0">
                <a:solidFill>
                  <a:srgbClr val="FF0000"/>
                </a:solidFill>
              </a:rPr>
              <a:t>reduction function</a:t>
            </a:r>
            <a:endParaRPr lang="en-US" altLang="ja-JP" sz="1400" b="1" dirty="0" smtClean="0">
              <a:solidFill>
                <a:srgbClr val="FF0000"/>
              </a:solidFill>
            </a:endParaRPr>
          </a:p>
          <a:p>
            <a:r>
              <a:rPr lang="en-US" altLang="ja-JP" sz="1400" dirty="0" smtClean="0"/>
              <a:t>e.g., If </a:t>
            </a:r>
            <a:r>
              <a:rPr lang="en-US" altLang="ja-JP" sz="1400" dirty="0"/>
              <a:t>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smtClean="0"/>
              <a:t>结合</a:t>
            </a:r>
            <a:r>
              <a:rPr lang="en-US" altLang="zh-CN" sz="1400" dirty="0" smtClean="0"/>
              <a:t>Hash function</a:t>
            </a:r>
            <a:r>
              <a:rPr lang="zh-CN" altLang="en-US" sz="1400" dirty="0" smtClean="0"/>
              <a:t>和</a:t>
            </a:r>
            <a:r>
              <a:rPr lang="en-US" altLang="zh-CN" sz="1400" dirty="0" smtClean="0"/>
              <a:t>reduction function</a:t>
            </a:r>
            <a:r>
              <a:rPr lang="zh-CN" altLang="en-US" sz="1400" dirty="0" smtClean="0"/>
              <a:t>，就可以做一个</a:t>
            </a:r>
            <a:r>
              <a:rPr lang="en-US" altLang="zh-CN" sz="1400" dirty="0" smtClean="0"/>
              <a:t>chain</a:t>
            </a:r>
          </a:p>
          <a:p>
            <a:r>
              <a:rPr lang="zh-CN" altLang="en-US" sz="1400" dirty="0" smtClean="0"/>
              <a:t>注意</a:t>
            </a:r>
            <a:r>
              <a:rPr lang="en-US" altLang="zh-CN" sz="1400" dirty="0" smtClean="0"/>
              <a:t>rainbow table</a:t>
            </a:r>
            <a:r>
              <a:rPr lang="zh-CN" altLang="en-US" sz="1400" dirty="0" smtClean="0"/>
              <a:t>中</a:t>
            </a:r>
            <a:r>
              <a:rPr lang="zh-CN" altLang="en-US" sz="1400" b="1" dirty="0" smtClean="0"/>
              <a:t>只含有</a:t>
            </a:r>
            <a:r>
              <a:rPr lang="en-US" altLang="zh-CN" sz="1400" b="1" dirty="0" smtClean="0"/>
              <a:t>chain</a:t>
            </a:r>
            <a:r>
              <a:rPr lang="zh-CN" altLang="en-US" sz="1400" b="1" dirty="0" smtClean="0"/>
              <a:t>在开始的</a:t>
            </a:r>
            <a:r>
              <a:rPr lang="en-US" altLang="zh-CN" sz="1400" b="1" dirty="0" smtClean="0"/>
              <a:t>plaintext (start)</a:t>
            </a:r>
            <a:r>
              <a:rPr lang="zh-CN" altLang="en-US" sz="1400" b="1" dirty="0" smtClean="0"/>
              <a:t>和最后的</a:t>
            </a:r>
            <a:r>
              <a:rPr lang="en-US" altLang="zh-CN" sz="1400" b="1" dirty="0" smtClean="0"/>
              <a:t>hash (end), </a:t>
            </a:r>
            <a:r>
              <a:rPr lang="zh-CN" altLang="en-US" sz="1400" dirty="0" smtClean="0"/>
              <a:t>换句话说每一个</a:t>
            </a:r>
            <a:r>
              <a:rPr lang="en-US" altLang="zh-CN" sz="1400" dirty="0" smtClean="0"/>
              <a:t>chain</a:t>
            </a:r>
            <a:r>
              <a:rPr lang="zh-CN" altLang="en-US" sz="1400" dirty="0" smtClean="0"/>
              <a:t>只有两个值，形如</a:t>
            </a:r>
            <a:r>
              <a:rPr lang="en-US" altLang="zh-CN" sz="1400" dirty="0" smtClean="0"/>
              <a:t>plaintext -&gt; hash value</a:t>
            </a:r>
          </a:p>
          <a:p>
            <a:r>
              <a:rPr lang="zh-CN" altLang="en-US" sz="1400" dirty="0" smtClean="0"/>
              <a:t>我认为，这样设计可能是因为 </a:t>
            </a:r>
            <a:r>
              <a:rPr lang="en-US" altLang="zh-CN" sz="1400" dirty="0" smtClean="0"/>
              <a:t>hash function</a:t>
            </a:r>
            <a:r>
              <a:rPr lang="zh-CN" altLang="en-US" sz="1400" dirty="0" smtClean="0"/>
              <a:t>可能会有</a:t>
            </a:r>
            <a:r>
              <a:rPr lang="en-US" altLang="zh-CN" sz="1400" dirty="0" smtClean="0"/>
              <a:t>collision</a:t>
            </a:r>
            <a:r>
              <a:rPr lang="zh-CN" altLang="en-US" sz="1400" dirty="0" smtClean="0"/>
              <a:t>，为了找</a:t>
            </a:r>
            <a:r>
              <a:rPr lang="en-US" altLang="zh-CN" sz="1400" dirty="0" smtClean="0"/>
              <a:t>collision</a:t>
            </a:r>
          </a:p>
          <a:p>
            <a:r>
              <a:rPr lang="zh-CN" altLang="en-US" sz="1400" dirty="0" smtClean="0"/>
              <a:t>当我有一个</a:t>
            </a:r>
            <a:r>
              <a:rPr lang="en-US" altLang="zh-CN" sz="1400" dirty="0" smtClean="0"/>
              <a:t>hash</a:t>
            </a:r>
            <a:r>
              <a:rPr lang="zh-CN" altLang="en-US" sz="1400" dirty="0" smtClean="0"/>
              <a:t>，要根据其找</a:t>
            </a:r>
            <a:r>
              <a:rPr lang="en-US" altLang="zh-CN" sz="1400" dirty="0" smtClean="0"/>
              <a:t>plaintext</a:t>
            </a:r>
            <a:r>
              <a:rPr lang="zh-CN" altLang="en-US" sz="1400" dirty="0" smtClean="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t>最开始，只有一个</a:t>
            </a:r>
            <a:r>
              <a:rPr kumimoji="1" lang="en-US" altLang="zh-CN" dirty="0" smtClean="0"/>
              <a:t>hash</a:t>
            </a:r>
            <a:r>
              <a:rPr kumimoji="1" lang="zh-CN" altLang="en-US" dirty="0" smtClean="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a:t>parameter</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119"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smtClean="0"/>
              <a:t>在本地的</a:t>
            </a:r>
            <a:r>
              <a:rPr kumimoji="1" lang="en-US" altLang="zh-CN" dirty="0" smtClean="0"/>
              <a:t>Linux</a:t>
            </a:r>
            <a:r>
              <a:rPr kumimoji="1" lang="zh-CN" altLang="en-US" dirty="0" smtClean="0"/>
              <a:t>电脑上的</a:t>
            </a:r>
            <a:r>
              <a:rPr kumimoji="1" lang="en-US" altLang="ja-JP" dirty="0" err="1" smtClean="0"/>
              <a:t>Ternimal</a:t>
            </a:r>
            <a:r>
              <a:rPr kumimoji="1" lang="zh-CN" altLang="en-US" dirty="0" smtClean="0"/>
              <a:t>中输入 </a:t>
            </a:r>
            <a:r>
              <a:rPr lang="en-US" altLang="zh-CN" dirty="0" smtClean="0"/>
              <a:t>“</a:t>
            </a:r>
            <a:r>
              <a:rPr kumimoji="1" lang="en-US" altLang="ja-JP" dirty="0" err="1" smtClean="0"/>
              <a:t>printenv</a:t>
            </a:r>
            <a:r>
              <a:rPr kumimoji="1" lang="en-US" altLang="ja-JP" dirty="0" smtClean="0"/>
              <a:t> | grep DISPLAY”</a:t>
            </a:r>
          </a:p>
          <a:p>
            <a:r>
              <a:rPr lang="zh-CN" altLang="en-US" dirty="0" smtClean="0"/>
              <a:t>可以找到当前</a:t>
            </a:r>
            <a:r>
              <a:rPr lang="en-US" altLang="zh-CN" dirty="0" smtClean="0"/>
              <a:t>display</a:t>
            </a:r>
            <a:r>
              <a:rPr lang="zh-CN" altLang="en-US" dirty="0" smtClean="0"/>
              <a:t>的号码</a:t>
            </a:r>
            <a:r>
              <a:rPr lang="en-US" altLang="zh-CN" dirty="0" smtClean="0"/>
              <a:t>(</a:t>
            </a:r>
            <a:r>
              <a:rPr lang="zh-CN" altLang="en-US" dirty="0" smtClean="0"/>
              <a:t>一般是</a:t>
            </a:r>
            <a:r>
              <a:rPr lang="en-US" altLang="zh-CN" dirty="0" smtClean="0"/>
              <a:t>:0),</a:t>
            </a:r>
          </a:p>
          <a:p>
            <a:r>
              <a:rPr kumimoji="1" lang="zh-CN" altLang="en-US" dirty="0" smtClean="0"/>
              <a:t>然后远程</a:t>
            </a:r>
            <a:r>
              <a:rPr kumimoji="1" lang="en-US" altLang="zh-CN" dirty="0" err="1" smtClean="0"/>
              <a:t>ssh</a:t>
            </a:r>
            <a:r>
              <a:rPr kumimoji="1" lang="zh-CN" altLang="en-US" dirty="0" smtClean="0"/>
              <a:t>进这个</a:t>
            </a:r>
            <a:r>
              <a:rPr kumimoji="1" lang="en-US" altLang="zh-CN" dirty="0" err="1" smtClean="0"/>
              <a:t>linux</a:t>
            </a:r>
            <a:r>
              <a:rPr kumimoji="1" lang="zh-CN" altLang="en-US" dirty="0" smtClean="0"/>
              <a:t>电脑，在</a:t>
            </a:r>
            <a:r>
              <a:rPr kumimoji="1" lang="en-US" altLang="zh-CN" dirty="0" err="1" smtClean="0"/>
              <a:t>ssh</a:t>
            </a:r>
            <a:r>
              <a:rPr kumimoji="1" lang="zh-CN" altLang="en-US" dirty="0" smtClean="0"/>
              <a:t>的</a:t>
            </a:r>
            <a:r>
              <a:rPr kumimoji="1" lang="en-US" altLang="zh-CN" dirty="0" smtClean="0"/>
              <a:t>terminal</a:t>
            </a:r>
            <a:r>
              <a:rPr kumimoji="1" lang="zh-CN" altLang="en-US" dirty="0" smtClean="0"/>
              <a:t>上</a:t>
            </a:r>
            <a:r>
              <a:rPr kumimoji="1" lang="en-US" altLang="zh-CN" dirty="0" smtClean="0"/>
              <a:t>”</a:t>
            </a:r>
            <a:r>
              <a:rPr kumimoji="1" lang="en-US" altLang="zh-CN" b="1" dirty="0" smtClean="0">
                <a:solidFill>
                  <a:srgbClr val="FF0000"/>
                </a:solidFill>
              </a:rPr>
              <a:t>export DISPLAY=:0</a:t>
            </a:r>
            <a:r>
              <a:rPr kumimoji="1" lang="en-US" altLang="zh-CN" dirty="0" smtClean="0"/>
              <a:t>”</a:t>
            </a:r>
            <a:r>
              <a:rPr kumimoji="1" lang="zh-CN" altLang="en-US" dirty="0" smtClean="0"/>
              <a:t>之后，</a:t>
            </a:r>
            <a:endParaRPr kumimoji="1" lang="en-US" altLang="zh-CN" dirty="0" smtClean="0"/>
          </a:p>
          <a:p>
            <a:r>
              <a:rPr lang="zh-CN" altLang="en-US" dirty="0" smtClean="0"/>
              <a:t>再输入命令像</a:t>
            </a:r>
            <a:r>
              <a:rPr lang="en-US" altLang="zh-CN" dirty="0" smtClean="0"/>
              <a:t>”display xxx.png &amp;”</a:t>
            </a:r>
            <a:r>
              <a:rPr lang="zh-CN" altLang="en-US" dirty="0" smtClean="0"/>
              <a:t>，就可以将</a:t>
            </a:r>
            <a:r>
              <a:rPr lang="en-US" altLang="zh-CN" dirty="0" smtClean="0"/>
              <a:t>xxx.png</a:t>
            </a:r>
            <a:r>
              <a:rPr lang="zh-CN" altLang="en-US" dirty="0" smtClean="0"/>
              <a:t>显示在这个</a:t>
            </a:r>
            <a:r>
              <a:rPr lang="en-US" altLang="zh-CN" dirty="0" err="1" smtClean="0"/>
              <a:t>linux</a:t>
            </a:r>
            <a:r>
              <a:rPr lang="zh-CN" altLang="en-US" dirty="0" smtClean="0"/>
              <a:t>的</a:t>
            </a:r>
            <a:r>
              <a:rPr lang="en-US" altLang="zh-CN" dirty="0" smtClean="0"/>
              <a:t>physical screen</a:t>
            </a:r>
            <a:r>
              <a:rPr lang="zh-CN" altLang="en-US" dirty="0" smtClean="0"/>
              <a:t>上</a:t>
            </a:r>
            <a:endParaRPr lang="en-US" altLang="zh-CN" dirty="0" smtClean="0"/>
          </a:p>
          <a:p>
            <a:r>
              <a:rPr kumimoji="1" lang="zh-CN" altLang="en-US" dirty="0" smtClean="0"/>
              <a:t>当我黑入别人电脑，想给</a:t>
            </a:r>
            <a:r>
              <a:rPr kumimoji="1" lang="en-US" altLang="zh-CN" dirty="0" smtClean="0"/>
              <a:t>victim</a:t>
            </a:r>
            <a:r>
              <a:rPr kumimoji="1" lang="zh-CN" altLang="en-US" dirty="0" smtClean="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smtClean="0">
                <a:solidFill>
                  <a:srgbClr val="FF0000"/>
                </a:solidFill>
              </a:rPr>
              <a:t>Page</a:t>
            </a:r>
            <a:r>
              <a:rPr lang="en-US" altLang="zh-CN" sz="1400" dirty="0" smtClean="0"/>
              <a:t>: </a:t>
            </a:r>
            <a:r>
              <a:rPr lang="en-US" altLang="ja-JP" sz="1400" dirty="0"/>
              <a:t>Linux allocates memory to processes by dividing the physical memory into </a:t>
            </a:r>
            <a:r>
              <a:rPr lang="en-US" altLang="ja-JP" sz="1400" dirty="0" smtClean="0"/>
              <a:t>pages</a:t>
            </a:r>
            <a:r>
              <a:rPr lang="en-US" altLang="ja-JP" sz="1400" dirty="0"/>
              <a:t>. paging is a memory management scheme by which a computer stores and retrieves data from secondary </a:t>
            </a:r>
            <a:r>
              <a:rPr lang="en-US" altLang="ja-JP" sz="1400" dirty="0" smtClean="0"/>
              <a:t>storage(</a:t>
            </a:r>
            <a:r>
              <a:rPr lang="zh-CN" altLang="en-US" sz="1400" dirty="0" smtClean="0"/>
              <a:t>硬盘</a:t>
            </a:r>
            <a:r>
              <a:rPr lang="en-US" altLang="ja-JP" sz="1400" dirty="0" smtClean="0"/>
              <a:t>) </a:t>
            </a:r>
            <a:r>
              <a:rPr lang="en-US" altLang="ja-JP" sz="1400" dirty="0"/>
              <a:t>for use in main </a:t>
            </a:r>
            <a:r>
              <a:rPr lang="en-US" altLang="ja-JP" sz="1400" dirty="0" smtClean="0"/>
              <a:t>memory(RAM). </a:t>
            </a:r>
            <a:r>
              <a:rPr lang="en-US" altLang="ja-JP" sz="1400" dirty="0"/>
              <a:t>In this scheme, the operating system retrieves data from secondary storage </a:t>
            </a:r>
            <a:r>
              <a:rPr lang="en-US" altLang="ja-JP" sz="1400" b="1" dirty="0"/>
              <a:t>in same-size blocks called pages</a:t>
            </a:r>
            <a:r>
              <a:rPr lang="en-US" altLang="ja-JP" sz="1400" dirty="0"/>
              <a:t>.</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smtClean="0"/>
              <a:t>Page table</a:t>
            </a:r>
            <a:r>
              <a:rPr lang="zh-CN" altLang="en-US" sz="1400" u="sng" dirty="0" smtClean="0"/>
              <a:t>是</a:t>
            </a:r>
            <a:r>
              <a:rPr lang="en-US" altLang="zh-CN" sz="1400" u="sng" dirty="0" smtClean="0"/>
              <a:t>OS</a:t>
            </a:r>
            <a:r>
              <a:rPr lang="zh-CN" altLang="en-US" sz="1400" u="sng" dirty="0" smtClean="0"/>
              <a:t>用来存储</a:t>
            </a:r>
            <a:r>
              <a:rPr lang="en-US" altLang="zh-CN" sz="1400" u="sng" dirty="0" smtClean="0"/>
              <a:t>virtual memory address</a:t>
            </a:r>
            <a:r>
              <a:rPr lang="zh-CN" altLang="en-US" sz="1400" u="sng" dirty="0" smtClean="0"/>
              <a:t>和</a:t>
            </a:r>
            <a:r>
              <a:rPr lang="en-US" altLang="zh-CN" sz="1400" u="sng" dirty="0" smtClean="0"/>
              <a:t>physical memory address</a:t>
            </a:r>
            <a:r>
              <a:rPr lang="zh-CN" altLang="en-US" sz="1400" u="sng" dirty="0" smtClean="0"/>
              <a:t>的</a:t>
            </a:r>
            <a:r>
              <a:rPr lang="en-US" altLang="zh-CN" sz="1400" u="sng" dirty="0" smtClean="0"/>
              <a:t>mapping</a:t>
            </a:r>
            <a:r>
              <a:rPr lang="zh-CN" altLang="en-US" sz="1400" u="sng" dirty="0" smtClean="0"/>
              <a:t>的数据结构</a:t>
            </a:r>
            <a:endParaRPr lang="en-US" altLang="zh-CN" sz="1400" u="sng" dirty="0" smtClean="0"/>
          </a:p>
          <a:p>
            <a:pPr marL="742950" lvl="1" indent="-285750">
              <a:buFont typeface="Arial" panose="020B0604020202020204" pitchFamily="34" charset="0"/>
              <a:buChar char="•"/>
            </a:pPr>
            <a:r>
              <a:rPr lang="zh-CN" altLang="en-US" sz="1400" dirty="0" smtClean="0"/>
              <a:t>和</a:t>
            </a:r>
            <a:r>
              <a:rPr lang="en-US" altLang="zh-CN" sz="1400" dirty="0" smtClean="0"/>
              <a:t>page swap</a:t>
            </a:r>
            <a:r>
              <a:rPr lang="zh-CN" altLang="en-US" sz="1400" dirty="0" smtClean="0"/>
              <a:t>并不一样，注意一下</a:t>
            </a:r>
            <a:endParaRPr lang="en-US" altLang="ja-JP" sz="1400" dirty="0" smtClean="0"/>
          </a:p>
          <a:p>
            <a:pPr marL="742950" lvl="1" indent="-285750">
              <a:buFont typeface="Arial" panose="020B0604020202020204" pitchFamily="34" charset="0"/>
              <a:buChar char="•"/>
            </a:pPr>
            <a:r>
              <a:rPr lang="zh-CN" altLang="en-US" sz="1400" dirty="0" smtClean="0"/>
              <a:t>首先了解一下</a:t>
            </a:r>
            <a:r>
              <a:rPr lang="en-US" altLang="zh-CN" sz="1400" dirty="0" smtClean="0"/>
              <a:t>TLB</a:t>
            </a:r>
            <a:r>
              <a:rPr lang="zh-CN" altLang="en-US" sz="1400" dirty="0" smtClean="0"/>
              <a:t>。</a:t>
            </a:r>
            <a:r>
              <a:rPr lang="en-US" altLang="ja-JP" sz="1400" dirty="0" smtClean="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a:t>
            </a:r>
            <a:r>
              <a:rPr lang="en-US" altLang="ja-JP" sz="1400" dirty="0" smtClean="0"/>
              <a:t>system’s </a:t>
            </a:r>
            <a:r>
              <a:rPr lang="en-US" altLang="ja-JP" sz="1400" dirty="0"/>
              <a:t>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a:t>
            </a:r>
            <a:r>
              <a:rPr lang="en-US" altLang="ja-JP" sz="1400" dirty="0" smtClean="0"/>
              <a:t>. TLB</a:t>
            </a:r>
            <a:r>
              <a:rPr lang="zh-CN" altLang="en-US" sz="1400" dirty="0" smtClean="0"/>
              <a:t>见上图。当需要把一个</a:t>
            </a:r>
            <a:r>
              <a:rPr lang="en-US" altLang="zh-CN" sz="1400" dirty="0" smtClean="0"/>
              <a:t>virtual address</a:t>
            </a:r>
            <a:r>
              <a:rPr lang="zh-CN" altLang="en-US" sz="1400" dirty="0" smtClean="0"/>
              <a:t>转换成为一个</a:t>
            </a:r>
            <a:r>
              <a:rPr lang="en-US" altLang="zh-CN" sz="1400" dirty="0" smtClean="0"/>
              <a:t>physical address</a:t>
            </a:r>
            <a:r>
              <a:rPr lang="zh-CN" altLang="en-US" sz="1400" dirty="0" smtClean="0"/>
              <a:t>的时候，</a:t>
            </a:r>
            <a:r>
              <a:rPr lang="en-US" altLang="zh-CN" sz="1400" dirty="0" smtClean="0"/>
              <a:t>CPU</a:t>
            </a:r>
            <a:r>
              <a:rPr lang="zh-CN" altLang="en-US" sz="1400" dirty="0" smtClean="0"/>
              <a:t>先看</a:t>
            </a:r>
            <a:r>
              <a:rPr lang="en-US" altLang="zh-CN" sz="1400" dirty="0" smtClean="0"/>
              <a:t>TLB</a:t>
            </a:r>
            <a:r>
              <a:rPr lang="zh-CN" altLang="en-US" sz="1400" dirty="0" smtClean="0"/>
              <a:t>。如果有</a:t>
            </a:r>
            <a:r>
              <a:rPr lang="en-US" altLang="zh-CN" sz="1400" dirty="0" smtClean="0"/>
              <a:t>(TLB hit)</a:t>
            </a:r>
            <a:r>
              <a:rPr lang="zh-CN" altLang="en-US" sz="1400" dirty="0" smtClean="0"/>
              <a:t>则直接转，如果没有</a:t>
            </a:r>
            <a:r>
              <a:rPr lang="en-US" altLang="zh-CN" sz="1400" dirty="0" smtClean="0"/>
              <a:t>(TLB miss)</a:t>
            </a:r>
            <a:r>
              <a:rPr lang="zh-CN" altLang="en-US" sz="1400" dirty="0" smtClean="0"/>
              <a:t>则</a:t>
            </a:r>
            <a:r>
              <a:rPr lang="en-US" altLang="zh-CN" sz="1400" dirty="0" smtClean="0"/>
              <a:t>CPU</a:t>
            </a:r>
            <a:r>
              <a:rPr lang="zh-CN" altLang="en-US" sz="1400" dirty="0" smtClean="0"/>
              <a:t>再看</a:t>
            </a:r>
            <a:r>
              <a:rPr lang="en-US" altLang="zh-CN" sz="1400" dirty="0" smtClean="0"/>
              <a:t>page table (</a:t>
            </a:r>
            <a:r>
              <a:rPr lang="zh-CN" altLang="en-US" sz="1400" dirty="0" smtClean="0"/>
              <a:t>也叫</a:t>
            </a:r>
            <a:r>
              <a:rPr lang="en-US" altLang="zh-CN" sz="1400" dirty="0" smtClean="0"/>
              <a:t>do a page walk). </a:t>
            </a:r>
            <a:r>
              <a:rPr lang="zh-CN" altLang="en-US" sz="1400" dirty="0" smtClean="0"/>
              <a:t>如果</a:t>
            </a:r>
            <a:r>
              <a:rPr lang="en-US" altLang="zh-CN" sz="1400" dirty="0" smtClean="0"/>
              <a:t>page</a:t>
            </a:r>
            <a:r>
              <a:rPr lang="zh-CN" altLang="en-US" sz="1400" dirty="0" smtClean="0"/>
              <a:t>上还没有，</a:t>
            </a:r>
            <a:r>
              <a:rPr lang="en-US" altLang="zh-CN" sz="1400" dirty="0" smtClean="0"/>
              <a:t>CPU</a:t>
            </a:r>
            <a:r>
              <a:rPr lang="zh-CN" altLang="en-US" sz="1400" dirty="0" smtClean="0"/>
              <a:t>就看硬盘上的</a:t>
            </a:r>
            <a:r>
              <a:rPr lang="en-US" altLang="zh-CN" sz="1400" dirty="0" smtClean="0"/>
              <a:t>swap</a:t>
            </a:r>
            <a:r>
              <a:rPr lang="zh-CN" altLang="en-US" sz="1400" dirty="0" smtClean="0"/>
              <a:t>区域。</a:t>
            </a:r>
            <a:endParaRPr lang="en-US" altLang="zh-CN" sz="1400" dirty="0" smtClean="0"/>
          </a:p>
          <a:p>
            <a:pPr marL="285750" indent="-285750">
              <a:buFont typeface="Arial" panose="020B0604020202020204" pitchFamily="34" charset="0"/>
              <a:buChar char="•"/>
            </a:pPr>
            <a:r>
              <a:rPr kumimoji="1" lang="en-US" altLang="ja-JP" sz="1400" b="1" dirty="0" smtClean="0">
                <a:solidFill>
                  <a:srgbClr val="FF0000"/>
                </a:solidFill>
              </a:rPr>
              <a:t>Virtual memory</a:t>
            </a:r>
            <a:r>
              <a:rPr kumimoji="1" lang="en-US" altLang="ja-JP" sz="1400" dirty="0" smtClean="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r>
              <a:rPr lang="en-US" altLang="ja-JP" sz="1400" dirty="0" smtClean="0"/>
              <a:t>.</a:t>
            </a:r>
          </a:p>
          <a:p>
            <a:pPr marL="742950" lvl="1" indent="-285750">
              <a:buFont typeface="Arial" panose="020B0604020202020204" pitchFamily="34" charset="0"/>
              <a:buChar char="•"/>
            </a:pPr>
            <a:r>
              <a:rPr lang="zh-CN" altLang="en-US" sz="1400" dirty="0" smtClean="0"/>
              <a:t>当需要把</a:t>
            </a:r>
            <a:r>
              <a:rPr lang="en-US" altLang="zh-CN" sz="1400" dirty="0" smtClean="0"/>
              <a:t>virtual memory</a:t>
            </a:r>
            <a:r>
              <a:rPr lang="zh-CN" altLang="en-US" sz="1400" dirty="0" smtClean="0"/>
              <a:t>转换为</a:t>
            </a:r>
            <a:r>
              <a:rPr lang="en-US" altLang="zh-CN" sz="1400" dirty="0" smtClean="0"/>
              <a:t>physical memory address</a:t>
            </a:r>
            <a:r>
              <a:rPr lang="zh-CN" altLang="en-US" sz="1400" dirty="0" smtClean="0"/>
              <a:t>的时候，用</a:t>
            </a:r>
            <a:r>
              <a:rPr lang="en-US" altLang="zh-CN" sz="1400" dirty="0" smtClean="0"/>
              <a:t>TLB</a:t>
            </a:r>
            <a:r>
              <a:rPr lang="zh-CN" altLang="en-US" sz="1400" dirty="0" smtClean="0"/>
              <a:t>和</a:t>
            </a:r>
            <a:r>
              <a:rPr lang="en-US" altLang="zh-CN" sz="1400" dirty="0" smtClean="0"/>
              <a:t>page table</a:t>
            </a:r>
          </a:p>
          <a:p>
            <a:pPr marL="285750" indent="-285750">
              <a:buFont typeface="Arial" panose="020B0604020202020204" pitchFamily="34" charset="0"/>
              <a:buChar char="•"/>
            </a:pPr>
            <a:r>
              <a:rPr kumimoji="1" lang="en-US" altLang="ja-JP" sz="1400" b="1" dirty="0" smtClean="0">
                <a:solidFill>
                  <a:srgbClr val="FF0000"/>
                </a:solidFill>
              </a:rPr>
              <a:t>Memory barrier </a:t>
            </a:r>
            <a:r>
              <a:rPr kumimoji="1" lang="en-US" altLang="ja-JP" sz="1400" dirty="0" smtClean="0"/>
              <a:t>/ </a:t>
            </a:r>
            <a:r>
              <a:rPr kumimoji="1" lang="en-US" altLang="ja-JP" sz="1400" b="1" dirty="0" smtClean="0">
                <a:solidFill>
                  <a:srgbClr val="FF0000"/>
                </a:solidFill>
              </a:rPr>
              <a:t>memory fence </a:t>
            </a:r>
            <a:r>
              <a:rPr kumimoji="1" lang="en-US" altLang="ja-JP" sz="1400" dirty="0" smtClean="0"/>
              <a:t>/ </a:t>
            </a:r>
            <a:r>
              <a:rPr kumimoji="1" lang="en-US" altLang="ja-JP" sz="1400" b="1" dirty="0" err="1" smtClean="0">
                <a:solidFill>
                  <a:srgbClr val="FF0000"/>
                </a:solidFill>
              </a:rPr>
              <a:t>membar</a:t>
            </a:r>
            <a:r>
              <a:rPr kumimoji="1" lang="en-US" altLang="ja-JP" sz="1400" dirty="0" smtClean="0"/>
              <a:t>: </a:t>
            </a:r>
            <a:r>
              <a:rPr kumimoji="1" lang="zh-CN" altLang="en-US" sz="1400" dirty="0" smtClean="0"/>
              <a:t>现代多核</a:t>
            </a:r>
            <a:r>
              <a:rPr kumimoji="1" lang="en-US" altLang="zh-CN" sz="1400" dirty="0" smtClean="0"/>
              <a:t>CPU</a:t>
            </a:r>
            <a:r>
              <a:rPr lang="zh-CN" altLang="en-US" sz="1400" dirty="0" smtClean="0"/>
              <a:t>可以平行处理，处理顺序并不一定按</a:t>
            </a:r>
            <a:r>
              <a:rPr lang="en-US" altLang="zh-CN" sz="1400" dirty="0" smtClean="0"/>
              <a:t>memory</a:t>
            </a:r>
            <a:r>
              <a:rPr lang="zh-CN" altLang="en-US" sz="1400" dirty="0" smtClean="0"/>
              <a:t>里</a:t>
            </a:r>
            <a:r>
              <a:rPr lang="en-US" altLang="zh-CN" sz="1400" dirty="0" smtClean="0"/>
              <a:t>operation</a:t>
            </a:r>
            <a:r>
              <a:rPr lang="zh-CN" altLang="en-US" sz="1400" dirty="0" smtClean="0"/>
              <a:t>的排列顺序，可能是</a:t>
            </a:r>
            <a:r>
              <a:rPr lang="en-US" altLang="zh-CN" sz="1400" dirty="0" smtClean="0"/>
              <a:t>out-of-order execution. </a:t>
            </a:r>
            <a:r>
              <a:rPr lang="zh-CN" altLang="en-US" sz="1400" dirty="0" smtClean="0"/>
              <a:t>通过放置</a:t>
            </a:r>
            <a:r>
              <a:rPr lang="en-US" altLang="zh-CN" sz="1400" dirty="0" smtClean="0"/>
              <a:t>memory barrier</a:t>
            </a:r>
            <a:r>
              <a:rPr lang="zh-CN" altLang="en-US" sz="1400" dirty="0" smtClean="0"/>
              <a:t>，</a:t>
            </a:r>
            <a:r>
              <a:rPr lang="zh-CN" altLang="en-US" sz="1400" b="1" dirty="0" smtClean="0"/>
              <a:t>可以保证在</a:t>
            </a:r>
            <a:r>
              <a:rPr lang="en-US" altLang="zh-CN" sz="1400" b="1" dirty="0" smtClean="0"/>
              <a:t>barrier</a:t>
            </a:r>
            <a:r>
              <a:rPr lang="zh-CN" altLang="en-US" sz="1400" b="1" dirty="0" smtClean="0"/>
              <a:t>之前的</a:t>
            </a:r>
            <a:r>
              <a:rPr lang="en-US" altLang="zh-CN" sz="1400" b="1" dirty="0" smtClean="0"/>
              <a:t>memory operation</a:t>
            </a:r>
            <a:r>
              <a:rPr lang="zh-CN" altLang="en-US" sz="1400" b="1" dirty="0" smtClean="0"/>
              <a:t>一定会比在</a:t>
            </a:r>
            <a:r>
              <a:rPr lang="en-US" altLang="zh-CN" sz="1400" b="1" dirty="0" smtClean="0"/>
              <a:t>barrier</a:t>
            </a:r>
            <a:r>
              <a:rPr lang="zh-CN" altLang="en-US" sz="1400" b="1" dirty="0" smtClean="0"/>
              <a:t>之后的</a:t>
            </a:r>
            <a:r>
              <a:rPr lang="en-US" altLang="zh-CN" sz="1400" b="1" dirty="0" smtClean="0"/>
              <a:t>operation</a:t>
            </a:r>
            <a:r>
              <a:rPr lang="zh-CN" altLang="en-US" sz="1400" b="1" dirty="0" smtClean="0"/>
              <a:t>先被执行</a:t>
            </a:r>
            <a:r>
              <a:rPr lang="zh-CN" altLang="en-US" sz="1400" dirty="0" smtClean="0"/>
              <a:t>。</a:t>
            </a:r>
            <a:endParaRPr lang="en-US" altLang="zh-CN" sz="1400" dirty="0" smtClean="0"/>
          </a:p>
          <a:p>
            <a:pPr marL="285750" indent="-285750">
              <a:buFont typeface="Arial" panose="020B0604020202020204" pitchFamily="34" charset="0"/>
              <a:buChar char="•"/>
            </a:pPr>
            <a:r>
              <a:rPr lang="en-US" altLang="zh-CN" sz="1400" b="1" dirty="0" smtClean="0">
                <a:solidFill>
                  <a:srgbClr val="FF0000"/>
                </a:solidFill>
              </a:rPr>
              <a:t>Segmentation fault</a:t>
            </a:r>
            <a:r>
              <a:rPr lang="en-US" altLang="zh-CN" sz="1400" dirty="0" smtClean="0"/>
              <a:t> (</a:t>
            </a:r>
            <a:r>
              <a:rPr lang="en-US" altLang="zh-CN" sz="1400" b="1" dirty="0" err="1" smtClean="0">
                <a:solidFill>
                  <a:srgbClr val="FF0000"/>
                </a:solidFill>
              </a:rPr>
              <a:t>segfault</a:t>
            </a:r>
            <a:r>
              <a:rPr lang="en-US" altLang="zh-CN" sz="1400" dirty="0" smtClean="0"/>
              <a:t>): is an access violation</a:t>
            </a:r>
            <a:r>
              <a:rPr lang="en-US" altLang="zh-CN" sz="1400" dirty="0"/>
              <a:t>.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a:t>
            </a:r>
            <a:r>
              <a:rPr lang="en-US" altLang="zh-CN" sz="1400" b="1" dirty="0" smtClean="0"/>
              <a:t>signal (</a:t>
            </a:r>
            <a:r>
              <a:rPr lang="en-US" altLang="ja-JP" sz="1400" b="1" dirty="0">
                <a:solidFill>
                  <a:srgbClr val="FF0000"/>
                </a:solidFill>
              </a:rPr>
              <a:t>SIGSEGV</a:t>
            </a:r>
            <a:r>
              <a:rPr lang="en-US" altLang="zh-CN" sz="1400" b="1" dirty="0" smtClean="0"/>
              <a:t>)</a:t>
            </a:r>
            <a:r>
              <a:rPr lang="en-US" altLang="zh-CN" sz="1400" dirty="0" smtClean="0"/>
              <a:t>. </a:t>
            </a:r>
            <a:r>
              <a:rPr lang="en-US" altLang="zh-CN" sz="1400" dirty="0"/>
              <a:t>Processes can in some cases install a custom signal handler, allowing them to recover on their own</a:t>
            </a:r>
            <a:r>
              <a:rPr lang="en-US" altLang="zh-CN" sz="1400" dirty="0" smtClean="0"/>
              <a:t>, </a:t>
            </a:r>
            <a:r>
              <a:rPr lang="en-US" altLang="zh-CN" sz="1400" dirty="0"/>
              <a:t>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r>
              <a:rPr lang="en-US" altLang="zh-CN" sz="1400" dirty="0" smtClean="0"/>
              <a:t>.</a:t>
            </a:r>
            <a:endParaRPr lang="en-US" altLang="zh-CN" sz="1400" b="1" dirty="0" smtClean="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smtClean="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endParaRPr lang="en-US" altLang="zh-CN" sz="1400" dirty="0" smtClean="0"/>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a:t>
            </a:r>
            <a:r>
              <a:rPr lang="en-US" altLang="ja-JP" sz="1400" dirty="0" smtClean="0"/>
              <a:t>. </a:t>
            </a:r>
            <a:r>
              <a:rPr lang="zh-CN" altLang="en-US" sz="1400" dirty="0" smtClean="0"/>
              <a:t>这里的</a:t>
            </a:r>
            <a:r>
              <a:rPr lang="en-US" altLang="zh-CN" sz="1400" dirty="0" smtClean="0"/>
              <a:t>RAM</a:t>
            </a:r>
            <a:r>
              <a:rPr lang="zh-CN" altLang="en-US" sz="1400" dirty="0"/>
              <a:t>就</a:t>
            </a:r>
            <a:r>
              <a:rPr lang="zh-CN" altLang="en-US" sz="1400" dirty="0" smtClean="0"/>
              <a:t>是</a:t>
            </a:r>
            <a:r>
              <a:rPr lang="en-US" altLang="zh-CN" sz="1400" dirty="0" smtClean="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r>
              <a:rPr lang="en-US" altLang="ja-JP" sz="1400" dirty="0" smtClean="0"/>
              <a:t>.</a:t>
            </a:r>
          </a:p>
          <a:p>
            <a:pPr marL="742950" lvl="1" indent="-285750">
              <a:buFont typeface="Arial" panose="020B0604020202020204" pitchFamily="34" charset="0"/>
              <a:buChar char="•"/>
            </a:pPr>
            <a:r>
              <a:rPr kumimoji="1" lang="zh-CN" altLang="en-US" sz="1400" dirty="0" smtClean="0"/>
              <a:t>这里</a:t>
            </a:r>
            <a:r>
              <a:rPr kumimoji="1" lang="en-US" altLang="zh-CN" sz="1400" dirty="0" smtClean="0"/>
              <a:t>swap</a:t>
            </a:r>
            <a:r>
              <a:rPr kumimoji="1" lang="zh-CN" altLang="en-US" sz="1400" dirty="0" smtClean="0"/>
              <a:t>的并不是</a:t>
            </a:r>
            <a:r>
              <a:rPr kumimoji="1" lang="en-US" altLang="zh-CN" sz="1400" dirty="0" smtClean="0"/>
              <a:t>v address</a:t>
            </a:r>
            <a:r>
              <a:rPr kumimoji="1" lang="zh-CN" altLang="en-US" sz="1400" dirty="0" smtClean="0"/>
              <a:t>和</a:t>
            </a:r>
            <a:r>
              <a:rPr kumimoji="1" lang="en-US" altLang="zh-CN" sz="1400" dirty="0" smtClean="0"/>
              <a:t>p address</a:t>
            </a:r>
            <a:r>
              <a:rPr kumimoji="1" lang="zh-CN" altLang="en-US" sz="1400" dirty="0" smtClean="0"/>
              <a:t>的</a:t>
            </a:r>
            <a:r>
              <a:rPr kumimoji="1" lang="en-US" altLang="zh-CN" sz="1400" dirty="0" smtClean="0"/>
              <a:t>mapping</a:t>
            </a:r>
            <a:r>
              <a:rPr kumimoji="1" lang="zh-CN" altLang="en-US" sz="1400" dirty="0" smtClean="0"/>
              <a:t>信息，而是指</a:t>
            </a:r>
            <a:r>
              <a:rPr kumimoji="1" lang="en-US" altLang="zh-CN" sz="1400" dirty="0" smtClean="0"/>
              <a:t>RAM</a:t>
            </a:r>
            <a:r>
              <a:rPr kumimoji="1" lang="zh-CN" altLang="en-US" sz="1400" dirty="0" smtClean="0"/>
              <a:t>不够的时候，把</a:t>
            </a:r>
            <a:r>
              <a:rPr kumimoji="1" lang="en-US" altLang="zh-CN" sz="1400" dirty="0" smtClean="0"/>
              <a:t>RAM</a:t>
            </a:r>
            <a:r>
              <a:rPr kumimoji="1" lang="zh-CN" altLang="en-US" sz="1400" dirty="0" smtClean="0"/>
              <a:t>上一整块的数据放到硬盘</a:t>
            </a:r>
            <a:r>
              <a:rPr kumimoji="1" lang="en-US" altLang="zh-CN" sz="1400" dirty="0" smtClean="0"/>
              <a:t>swap</a:t>
            </a:r>
            <a:r>
              <a:rPr kumimoji="1" lang="zh-CN" altLang="en-US" sz="1400" dirty="0" smtClean="0"/>
              <a:t>上</a:t>
            </a:r>
            <a:endParaRPr kumimoji="1" lang="en-US" altLang="zh-CN" sz="1400" dirty="0" smtClean="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a:t>
            </a:r>
            <a:r>
              <a:rPr kumimoji="1" lang="zh-CN" altLang="en-US" sz="1400" dirty="0" smtClean="0"/>
              <a:t>当</a:t>
            </a:r>
            <a:r>
              <a:rPr lang="en-US" altLang="zh-CN" sz="1400" dirty="0" smtClean="0"/>
              <a:t>page table</a:t>
            </a:r>
            <a:r>
              <a:rPr lang="zh-CN" altLang="en-US" sz="1400" dirty="0" smtClean="0"/>
              <a:t>全都被</a:t>
            </a:r>
            <a:r>
              <a:rPr lang="zh-CN" altLang="en-US" sz="1400" dirty="0"/>
              <a:t>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a:t>
            </a:r>
            <a:r>
              <a:rPr lang="zh-CN" altLang="en-US" sz="1400" dirty="0" smtClean="0"/>
              <a:t>要再查详细一些</a:t>
            </a:r>
            <a:endParaRPr lang="en-US" altLang="zh-CN" sz="1400" dirty="0" smtClean="0"/>
          </a:p>
          <a:p>
            <a:r>
              <a:rPr lang="en-US" altLang="zh-CN" sz="1400" b="1" dirty="0" smtClean="0">
                <a:solidFill>
                  <a:srgbClr val="FF0000"/>
                </a:solidFill>
              </a:rPr>
              <a:t>Interrupt</a:t>
            </a:r>
            <a:r>
              <a:rPr lang="en-US" altLang="zh-CN" sz="1400" dirty="0" smtClean="0"/>
              <a:t>, </a:t>
            </a:r>
            <a:r>
              <a:rPr lang="en-US" altLang="zh-CN" sz="1400" b="1" dirty="0" smtClean="0">
                <a:solidFill>
                  <a:srgbClr val="FF0000"/>
                </a:solidFill>
              </a:rPr>
              <a:t>top half </a:t>
            </a:r>
            <a:r>
              <a:rPr lang="en-US" altLang="zh-CN" sz="1400" dirty="0" smtClean="0"/>
              <a:t>and </a:t>
            </a:r>
            <a:r>
              <a:rPr lang="en-US" altLang="zh-CN" sz="1400" b="1" dirty="0" smtClean="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a:t>
            </a:r>
            <a:r>
              <a:rPr lang="en-US" altLang="zh-CN" sz="1400" b="1" dirty="0" smtClean="0">
                <a:solidFill>
                  <a:srgbClr val="FF0000"/>
                </a:solidFill>
              </a:rPr>
              <a:t>handler</a:t>
            </a:r>
          </a:p>
          <a:p>
            <a:pPr marL="285750" indent="-285750">
              <a:buFont typeface="Arial" panose="020B0604020202020204" pitchFamily="34" charset="0"/>
              <a:buChar char="•"/>
            </a:pPr>
            <a:r>
              <a:rPr lang="en-US" altLang="zh-CN" sz="1400" dirty="0" smtClean="0"/>
              <a:t>Interrupt handler</a:t>
            </a:r>
            <a:r>
              <a:rPr lang="zh-CN" altLang="en-US" sz="1400" dirty="0" smtClean="0"/>
              <a:t>处理一个</a:t>
            </a:r>
            <a:r>
              <a:rPr lang="en-US" altLang="zh-CN" sz="1400" dirty="0" smtClean="0"/>
              <a:t>interrupt</a:t>
            </a:r>
            <a:r>
              <a:rPr lang="zh-CN" altLang="en-US" sz="1400" dirty="0" smtClean="0"/>
              <a:t>的时间不能太长，因为他还要处理其他的</a:t>
            </a:r>
            <a:r>
              <a:rPr lang="en-US" altLang="zh-CN" sz="1400" dirty="0" smtClean="0"/>
              <a:t>interrupt</a:t>
            </a:r>
            <a:r>
              <a:rPr lang="zh-CN" altLang="en-US" sz="1400" dirty="0" smtClean="0"/>
              <a:t>，每个</a:t>
            </a:r>
            <a:r>
              <a:rPr lang="en-US" altLang="zh-CN" sz="1400" dirty="0" smtClean="0"/>
              <a:t>interrupt</a:t>
            </a:r>
            <a:r>
              <a:rPr lang="zh-CN" altLang="en-US" sz="1400" dirty="0" smtClean="0"/>
              <a:t>都有一个</a:t>
            </a:r>
            <a:r>
              <a:rPr lang="en-US" altLang="zh-CN" sz="1400" b="1" dirty="0" smtClean="0"/>
              <a:t>IRQ number</a:t>
            </a:r>
          </a:p>
          <a:p>
            <a:pPr marL="285750" indent="-285750">
              <a:buFont typeface="Arial" panose="020B0604020202020204" pitchFamily="34" charset="0"/>
              <a:buChar char="•"/>
            </a:pPr>
            <a:r>
              <a:rPr lang="zh-CN" altLang="en-US" sz="1400" dirty="0" smtClean="0"/>
              <a:t>响应</a:t>
            </a:r>
            <a:r>
              <a:rPr lang="en-US" altLang="zh-CN" sz="1400" dirty="0" smtClean="0"/>
              <a:t>interrupt</a:t>
            </a:r>
            <a:r>
              <a:rPr lang="zh-CN" altLang="en-US" sz="1400" dirty="0" smtClean="0"/>
              <a:t>是</a:t>
            </a:r>
            <a:r>
              <a:rPr lang="en-US" altLang="zh-CN" sz="1400" dirty="0" smtClean="0"/>
              <a:t>kernel</a:t>
            </a:r>
            <a:r>
              <a:rPr lang="zh-CN" altLang="en-US" sz="1400" dirty="0" smtClean="0"/>
              <a:t>的工作</a:t>
            </a:r>
            <a:endParaRPr lang="en-US" altLang="zh-CN" sz="1400" dirty="0" smtClean="0"/>
          </a:p>
          <a:p>
            <a:pPr marL="285750" indent="-285750">
              <a:buFont typeface="Arial" panose="020B0604020202020204" pitchFamily="34" charset="0"/>
              <a:buChar char="•"/>
            </a:pPr>
            <a:r>
              <a:rPr lang="en-US" altLang="zh-CN" sz="1400" dirty="0" smtClean="0"/>
              <a:t>Linux splits interrupt handler into 2 halves: top half and bottom halt</a:t>
            </a:r>
          </a:p>
          <a:p>
            <a:pPr marL="742950" lvl="1" indent="-285750">
              <a:buFont typeface="Arial" panose="020B0604020202020204" pitchFamily="34" charset="0"/>
              <a:buChar char="•"/>
            </a:pPr>
            <a:r>
              <a:rPr lang="en-US" altLang="zh-CN" sz="1400" b="1" dirty="0" smtClean="0"/>
              <a:t>Top-half</a:t>
            </a:r>
            <a:r>
              <a:rPr lang="en-US" altLang="zh-CN" sz="1400" dirty="0" smtClean="0"/>
              <a:t>: actually respond to interrupt (registered in </a:t>
            </a:r>
            <a:r>
              <a:rPr lang="en-US" altLang="zh-CN" sz="1400" i="1" dirty="0" err="1" smtClean="0"/>
              <a:t>request_irq</a:t>
            </a:r>
            <a:r>
              <a:rPr lang="en-US" altLang="zh-CN" sz="1400" dirty="0" smtClean="0"/>
              <a:t>), schedule bottom-half, and return to listening state</a:t>
            </a:r>
          </a:p>
          <a:p>
            <a:pPr marL="742950" lvl="1" indent="-285750">
              <a:buFont typeface="Arial" panose="020B0604020202020204" pitchFamily="34" charset="0"/>
              <a:buChar char="•"/>
            </a:pPr>
            <a:r>
              <a:rPr lang="en-US" altLang="zh-CN" sz="1400" b="1" dirty="0" smtClean="0"/>
              <a:t>Bottom-half</a:t>
            </a:r>
            <a:r>
              <a:rPr lang="en-US" altLang="zh-CN" sz="1400" dirty="0" smtClean="0"/>
              <a:t>: a routine scheduled by top-half, to do the work that can be delayed. (kernel 2.4</a:t>
            </a:r>
            <a:r>
              <a:rPr lang="zh-CN" altLang="en-US" sz="1400" dirty="0" smtClean="0"/>
              <a:t>以后使用一个叫</a:t>
            </a:r>
            <a:r>
              <a:rPr lang="en-US" altLang="zh-CN" sz="1400" b="1" dirty="0" smtClean="0">
                <a:solidFill>
                  <a:srgbClr val="FF0000"/>
                </a:solidFill>
              </a:rPr>
              <a:t>tablets</a:t>
            </a:r>
            <a:r>
              <a:rPr lang="zh-CN" altLang="en-US" sz="1400" dirty="0" smtClean="0"/>
              <a:t>的方法实装的，需要查一下</a:t>
            </a:r>
            <a:r>
              <a:rPr lang="en-US" altLang="zh-CN" sz="1400" dirty="0" smtClean="0"/>
              <a:t>)</a:t>
            </a:r>
          </a:p>
          <a:p>
            <a:pPr marL="742950" lvl="1" indent="-285750">
              <a:buFont typeface="Arial" panose="020B0604020202020204" pitchFamily="34" charset="0"/>
              <a:buChar char="•"/>
            </a:pPr>
            <a:r>
              <a:rPr lang="zh-CN" altLang="en-US" sz="1400" dirty="0" smtClean="0"/>
              <a:t>解释一下就是，当</a:t>
            </a:r>
            <a:r>
              <a:rPr lang="en-US" altLang="zh-CN" sz="1400" dirty="0" smtClean="0"/>
              <a:t>interrupt</a:t>
            </a:r>
            <a:r>
              <a:rPr lang="zh-CN" altLang="en-US" sz="1400" dirty="0" smtClean="0"/>
              <a:t>发生时，</a:t>
            </a:r>
            <a:r>
              <a:rPr lang="en-US" altLang="zh-CN" sz="1400" dirty="0" smtClean="0"/>
              <a:t>top-half</a:t>
            </a:r>
            <a:r>
              <a:rPr lang="zh-CN" altLang="en-US" sz="1400" dirty="0" smtClean="0"/>
              <a:t>先响应这个</a:t>
            </a:r>
            <a:r>
              <a:rPr lang="en-US" altLang="zh-CN" sz="1400" dirty="0" smtClean="0"/>
              <a:t>interrupt</a:t>
            </a:r>
            <a:r>
              <a:rPr lang="zh-CN" altLang="en-US" sz="1400" dirty="0" smtClean="0"/>
              <a:t>，然后把一些可以推迟的处理交给</a:t>
            </a:r>
            <a:r>
              <a:rPr lang="en-US" altLang="zh-CN" sz="1400" dirty="0" smtClean="0"/>
              <a:t>bottom-half(</a:t>
            </a:r>
            <a:r>
              <a:rPr lang="zh-CN" altLang="en-US" sz="1400" dirty="0"/>
              <a:t>以便</a:t>
            </a:r>
            <a:r>
              <a:rPr lang="zh-CN" altLang="en-US" sz="1400" dirty="0" smtClean="0"/>
              <a:t>在一个</a:t>
            </a:r>
            <a:r>
              <a:rPr lang="en-US" altLang="zh-CN" sz="1400" dirty="0" smtClean="0"/>
              <a:t>safer time</a:t>
            </a:r>
            <a:r>
              <a:rPr lang="zh-CN" altLang="en-US" sz="1400" dirty="0" smtClean="0"/>
              <a:t>执行</a:t>
            </a:r>
            <a:r>
              <a:rPr lang="en-US" altLang="zh-CN" sz="1400" dirty="0" smtClean="0"/>
              <a:t>)</a:t>
            </a:r>
            <a:r>
              <a:rPr lang="zh-CN" altLang="en-US" sz="1400" dirty="0" smtClean="0"/>
              <a:t>，之后</a:t>
            </a:r>
            <a:r>
              <a:rPr lang="en-US" altLang="zh-CN" sz="1400" dirty="0" smtClean="0"/>
              <a:t>top-half</a:t>
            </a:r>
            <a:r>
              <a:rPr lang="zh-CN" altLang="en-US" sz="1400" dirty="0" smtClean="0"/>
              <a:t>会去等待响应其他</a:t>
            </a:r>
            <a:r>
              <a:rPr lang="en-US" altLang="zh-CN" sz="1400" dirty="0" smtClean="0"/>
              <a:t>interrupt</a:t>
            </a:r>
            <a:r>
              <a:rPr lang="zh-CN" altLang="en-US" sz="1400" dirty="0" smtClean="0"/>
              <a:t>；这样的设计可以是系统快速相应多个</a:t>
            </a:r>
            <a:r>
              <a:rPr lang="en-US" altLang="zh-CN" sz="1400" dirty="0" smtClean="0"/>
              <a:t>interrupt</a:t>
            </a:r>
          </a:p>
          <a:p>
            <a:pPr marL="285750" indent="-285750">
              <a:buFont typeface="Arial" panose="020B0604020202020204" pitchFamily="34" charset="0"/>
              <a:buChar char="•"/>
            </a:pPr>
            <a:r>
              <a:rPr lang="en-US" altLang="zh-CN" sz="1400" dirty="0" smtClean="0"/>
              <a:t>E.g., </a:t>
            </a:r>
            <a:r>
              <a:rPr lang="zh-CN" altLang="en-US" sz="1400" dirty="0" smtClean="0"/>
              <a:t>当一个</a:t>
            </a:r>
            <a:r>
              <a:rPr lang="en-US" altLang="zh-CN" sz="1400" dirty="0" smtClean="0"/>
              <a:t>network packet</a:t>
            </a:r>
            <a:r>
              <a:rPr lang="zh-CN" altLang="en-US" sz="1400" dirty="0" smtClean="0"/>
              <a:t>到达时，</a:t>
            </a:r>
            <a:r>
              <a:rPr lang="en-US" altLang="zh-CN" sz="1400" dirty="0" smtClean="0"/>
              <a:t>top-half</a:t>
            </a:r>
            <a:r>
              <a:rPr lang="zh-CN" altLang="en-US" sz="1400" dirty="0" smtClean="0"/>
              <a:t>把这个</a:t>
            </a:r>
            <a:r>
              <a:rPr lang="en-US" altLang="zh-CN" sz="1400" dirty="0" smtClean="0"/>
              <a:t>packet</a:t>
            </a:r>
            <a:r>
              <a:rPr lang="zh-CN" altLang="en-US" sz="1400" dirty="0" smtClean="0"/>
              <a:t>推给</a:t>
            </a:r>
            <a:r>
              <a:rPr lang="en-US" altLang="zh-CN" sz="1400" dirty="0" smtClean="0"/>
              <a:t>protocol layer</a:t>
            </a:r>
            <a:r>
              <a:rPr lang="zh-CN" altLang="en-US" sz="1400" dirty="0" smtClean="0"/>
              <a:t>，然后真正处理这个</a:t>
            </a:r>
            <a:r>
              <a:rPr lang="en-US" altLang="zh-CN" sz="1400" dirty="0" smtClean="0"/>
              <a:t>packet</a:t>
            </a:r>
            <a:r>
              <a:rPr lang="zh-CN" altLang="en-US" sz="1400" dirty="0" smtClean="0"/>
              <a:t>的是</a:t>
            </a:r>
            <a:r>
              <a:rPr lang="en-US" altLang="zh-CN" sz="1400" dirty="0" smtClean="0"/>
              <a:t>bottom-half</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smtClean="0">
                <a:solidFill>
                  <a:srgbClr val="FF0000"/>
                </a:solidFill>
              </a:rPr>
              <a:t>C/C++ compilation process</a:t>
            </a:r>
            <a:r>
              <a:rPr kumimoji="1" lang="en-US" altLang="ja-JP" sz="1600" dirty="0" smtClean="0"/>
              <a:t>:</a:t>
            </a:r>
          </a:p>
          <a:p>
            <a:r>
              <a:rPr lang="en-US" altLang="ja-JP" sz="1600" dirty="0">
                <a:hlinkClick r:id="rId3"/>
              </a:rPr>
              <a:t>https://</a:t>
            </a:r>
            <a:r>
              <a:rPr lang="en-US" altLang="ja-JP" sz="1600" dirty="0" smtClean="0">
                <a:hlinkClick r:id="rId3"/>
              </a:rPr>
              <a:t>www.toptal.com/c-plus-plus/c-plus-plus-understanding-compilation</a:t>
            </a:r>
            <a:r>
              <a:rPr lang="en-US" altLang="ja-JP" sz="1600" dirty="0" smtClean="0"/>
              <a:t> </a:t>
            </a:r>
            <a:r>
              <a:rPr lang="zh-CN" altLang="en-US" sz="1600" dirty="0"/>
              <a:t>是非常</a:t>
            </a:r>
            <a:r>
              <a:rPr lang="zh-CN" altLang="en-US" sz="1600" dirty="0" smtClean="0"/>
              <a:t>好的参考</a:t>
            </a:r>
            <a:endParaRPr kumimoji="1" lang="en-US" altLang="ja-JP" sz="1600" dirty="0" smtClean="0"/>
          </a:p>
          <a:p>
            <a:pPr marL="285750" indent="-285750">
              <a:buFont typeface="Arial" panose="020B0604020202020204" pitchFamily="34" charset="0"/>
              <a:buChar char="•"/>
            </a:pPr>
            <a:r>
              <a:rPr lang="zh-CN" altLang="en-US" sz="1600" dirty="0" smtClean="0"/>
              <a:t>大体来说有</a:t>
            </a:r>
            <a:r>
              <a:rPr lang="en-US" altLang="zh-CN" sz="1600" dirty="0" smtClean="0"/>
              <a:t>3</a:t>
            </a:r>
            <a:r>
              <a:rPr lang="zh-CN" altLang="en-US" sz="1600" dirty="0" smtClean="0"/>
              <a:t>个步骤</a:t>
            </a:r>
            <a:r>
              <a:rPr lang="en-US" altLang="zh-CN" sz="1600" dirty="0" smtClean="0"/>
              <a:t>: </a:t>
            </a:r>
            <a:r>
              <a:rPr lang="en-US" altLang="zh-CN" sz="1600" b="1" dirty="0" smtClean="0">
                <a:solidFill>
                  <a:srgbClr val="FF0000"/>
                </a:solidFill>
              </a:rPr>
              <a:t>preprocess</a:t>
            </a:r>
            <a:r>
              <a:rPr lang="en-US" altLang="zh-CN" sz="1600" dirty="0" smtClean="0">
                <a:solidFill>
                  <a:srgbClr val="FF0000"/>
                </a:solidFill>
              </a:rPr>
              <a:t> </a:t>
            </a:r>
            <a:r>
              <a:rPr lang="en-US" altLang="zh-CN" sz="1600" dirty="0" smtClean="0"/>
              <a:t>-&gt; </a:t>
            </a:r>
            <a:r>
              <a:rPr lang="en-US" altLang="zh-CN" sz="1600" b="1" dirty="0" smtClean="0">
                <a:solidFill>
                  <a:srgbClr val="FF0000"/>
                </a:solidFill>
              </a:rPr>
              <a:t>compile</a:t>
            </a:r>
            <a:r>
              <a:rPr lang="en-US" altLang="zh-CN" sz="1600" dirty="0" smtClean="0">
                <a:solidFill>
                  <a:srgbClr val="FF0000"/>
                </a:solidFill>
              </a:rPr>
              <a:t> </a:t>
            </a:r>
            <a:r>
              <a:rPr lang="en-US" altLang="zh-CN" sz="1600" dirty="0" smtClean="0"/>
              <a:t>-&gt; </a:t>
            </a:r>
            <a:r>
              <a:rPr lang="en-US" altLang="zh-CN" sz="1600" b="1" dirty="0" smtClean="0">
                <a:solidFill>
                  <a:srgbClr val="FF0000"/>
                </a:solidFill>
              </a:rPr>
              <a:t>Link</a:t>
            </a:r>
          </a:p>
          <a:p>
            <a:pPr marL="285750" indent="-285750">
              <a:buFont typeface="Arial" panose="020B0604020202020204" pitchFamily="34" charset="0"/>
              <a:buChar char="•"/>
            </a:pPr>
            <a:r>
              <a:rPr kumimoji="1" lang="en-US" altLang="ja-JP" sz="1600" dirty="0" smtClean="0"/>
              <a:t>Preprocess: run preprocessor on source code. </a:t>
            </a:r>
            <a:r>
              <a:rPr kumimoji="1" lang="zh-CN" altLang="en-US" sz="1600" dirty="0" smtClean="0"/>
              <a:t>具体点就是</a:t>
            </a:r>
            <a:endParaRPr kumimoji="1" lang="en-US" altLang="ja-JP" sz="1600" dirty="0" smtClean="0"/>
          </a:p>
          <a:p>
            <a:pPr marL="742950" lvl="1" indent="-285750">
              <a:buFont typeface="Arial" panose="020B0604020202020204" pitchFamily="34" charset="0"/>
              <a:buChar char="•"/>
            </a:pPr>
            <a:r>
              <a:rPr kumimoji="1" lang="en-US" altLang="ja-JP" sz="1600" dirty="0" smtClean="0"/>
              <a:t>Replace the </a:t>
            </a:r>
            <a:r>
              <a:rPr kumimoji="1" lang="en-US" altLang="ja-JP" sz="1600" i="1" dirty="0" smtClean="0"/>
              <a:t>#include “someHeader.hpp” </a:t>
            </a:r>
            <a:r>
              <a:rPr kumimoji="1" lang="en-US" altLang="ja-JP" sz="1600" dirty="0" smtClean="0"/>
              <a:t>lines (in .</a:t>
            </a:r>
            <a:r>
              <a:rPr kumimoji="1" lang="en-US" altLang="ja-JP" sz="1600" dirty="0" err="1" smtClean="0"/>
              <a:t>cpp</a:t>
            </a:r>
            <a:r>
              <a:rPr kumimoji="1" lang="en-US" altLang="ja-JP" sz="1600" dirty="0" smtClean="0"/>
              <a:t> files) with all code in the </a:t>
            </a:r>
            <a:r>
              <a:rPr kumimoji="1" lang="en-US" altLang="zh-CN" sz="1600" i="1" dirty="0" smtClean="0"/>
              <a:t>someHeader.hpp</a:t>
            </a:r>
            <a:r>
              <a:rPr kumimoji="1" lang="en-US" altLang="zh-CN" sz="1600" dirty="0" smtClean="0"/>
              <a:t> files. (</a:t>
            </a:r>
            <a:r>
              <a:rPr kumimoji="1" lang="zh-CN" altLang="en-US" sz="1600" dirty="0" smtClean="0"/>
              <a:t>如果有多个</a:t>
            </a:r>
            <a:r>
              <a:rPr kumimoji="1" lang="en-US" altLang="zh-CN" sz="1600" dirty="0" smtClean="0"/>
              <a:t>include</a:t>
            </a:r>
            <a:r>
              <a:rPr kumimoji="1" lang="zh-CN" altLang="en-US" sz="1600" dirty="0" smtClean="0"/>
              <a:t>同一个</a:t>
            </a:r>
            <a:r>
              <a:rPr lang="en-US" altLang="zh-CN" sz="1600" dirty="0" smtClean="0"/>
              <a:t>.</a:t>
            </a:r>
            <a:r>
              <a:rPr lang="en-US" altLang="zh-CN" sz="1600" dirty="0" err="1" smtClean="0"/>
              <a:t>hpp</a:t>
            </a:r>
            <a:r>
              <a:rPr lang="zh-CN" altLang="en-US" sz="1600" dirty="0" smtClean="0"/>
              <a:t>，则这个</a:t>
            </a:r>
            <a:r>
              <a:rPr lang="en-US" altLang="zh-CN" sz="1600" dirty="0" smtClean="0"/>
              <a:t>.</a:t>
            </a:r>
            <a:r>
              <a:rPr lang="en-US" altLang="zh-CN" sz="1600" dirty="0" err="1" smtClean="0"/>
              <a:t>hpp</a:t>
            </a:r>
            <a:r>
              <a:rPr lang="zh-CN" altLang="en-US" sz="1600" dirty="0" smtClean="0"/>
              <a:t>会被</a:t>
            </a:r>
            <a:r>
              <a:rPr lang="en-US" altLang="zh-CN" sz="1600" dirty="0" smtClean="0"/>
              <a:t>replace</a:t>
            </a:r>
            <a:r>
              <a:rPr lang="zh-CN" altLang="en-US" sz="1600" dirty="0" smtClean="0"/>
              <a:t>好几次，造成</a:t>
            </a:r>
            <a:r>
              <a:rPr lang="en-US" altLang="zh-CN" sz="1600" dirty="0" smtClean="0"/>
              <a:t>error</a:t>
            </a:r>
            <a:r>
              <a:rPr kumimoji="1" lang="en-US" altLang="zh-CN" sz="1600" dirty="0" smtClean="0"/>
              <a:t>) </a:t>
            </a:r>
            <a:r>
              <a:rPr kumimoji="1" lang="zh-CN" altLang="en-US" sz="1600" dirty="0" smtClean="0"/>
              <a:t>之后只有</a:t>
            </a:r>
            <a:r>
              <a:rPr kumimoji="1" lang="en-US" altLang="zh-CN" sz="1600" dirty="0" smtClean="0"/>
              <a:t>source code</a:t>
            </a:r>
            <a:r>
              <a:rPr kumimoji="1" lang="zh-CN" altLang="en-US" sz="1600" dirty="0" smtClean="0"/>
              <a:t>被传递给</a:t>
            </a:r>
            <a:r>
              <a:rPr kumimoji="1" lang="en-US" altLang="zh-CN" sz="1600" dirty="0" smtClean="0"/>
              <a:t>compiler</a:t>
            </a:r>
          </a:p>
          <a:p>
            <a:pPr marL="742950" lvl="1" indent="-285750">
              <a:buFont typeface="Arial" panose="020B0604020202020204" pitchFamily="34" charset="0"/>
              <a:buChar char="•"/>
            </a:pPr>
            <a:r>
              <a:rPr lang="en-US" altLang="ja-JP" sz="1600" dirty="0" smtClean="0"/>
              <a:t>Macro replacement (replace</a:t>
            </a:r>
            <a:r>
              <a:rPr lang="zh-CN" altLang="en-US" sz="1600" dirty="0"/>
              <a:t>那些</a:t>
            </a:r>
            <a:r>
              <a:rPr lang="en-US" altLang="ja-JP" sz="1600" dirty="0" smtClean="0"/>
              <a:t>#define)</a:t>
            </a:r>
            <a:r>
              <a:rPr lang="zh-CN" altLang="en-US" sz="1600" dirty="0" smtClean="0"/>
              <a:t>也发生在这一步</a:t>
            </a:r>
            <a:endParaRPr lang="en-US" altLang="zh-CN" sz="1600" dirty="0" smtClean="0"/>
          </a:p>
          <a:p>
            <a:pPr marL="742950" lvl="1" indent="-285750">
              <a:buFont typeface="Arial" panose="020B0604020202020204" pitchFamily="34" charset="0"/>
              <a:buChar char="•"/>
            </a:pPr>
            <a:r>
              <a:rPr lang="en-US" altLang="ja-JP" sz="1600" dirty="0" smtClean="0"/>
              <a:t>“</a:t>
            </a:r>
            <a:r>
              <a:rPr lang="en-US" altLang="ja-JP" sz="1600" dirty="0" smtClean="0">
                <a:latin typeface="+mj-lt"/>
              </a:rPr>
              <a:t>g</a:t>
            </a:r>
            <a:r>
              <a:rPr lang="en-US" altLang="zh-CN" sz="1600" dirty="0" smtClean="0">
                <a:latin typeface="+mj-lt"/>
              </a:rPr>
              <a:t>++ -E some.cpp –o </a:t>
            </a:r>
            <a:r>
              <a:rPr lang="en-US" altLang="zh-CN" sz="1600" dirty="0" err="1" smtClean="0">
                <a:latin typeface="+mj-lt"/>
              </a:rPr>
              <a:t>some.ii</a:t>
            </a:r>
            <a:r>
              <a:rPr lang="en-US" altLang="ja-JP" sz="1600" dirty="0" smtClean="0"/>
              <a:t>” to create the preprocessed file; </a:t>
            </a:r>
            <a:r>
              <a:rPr lang="zh-CN" altLang="en-US" sz="1600" dirty="0" smtClean="0"/>
              <a:t>生成的</a:t>
            </a:r>
            <a:r>
              <a:rPr lang="en-US" altLang="zh-CN" sz="1600" dirty="0" smtClean="0"/>
              <a:t>.ii file</a:t>
            </a:r>
            <a:r>
              <a:rPr lang="zh-CN" altLang="en-US" sz="1600" dirty="0" smtClean="0"/>
              <a:t>是</a:t>
            </a:r>
            <a:r>
              <a:rPr lang="en-US" altLang="zh-CN" sz="1600" dirty="0" smtClean="0"/>
              <a:t>human readable, </a:t>
            </a:r>
            <a:r>
              <a:rPr lang="zh-CN" altLang="en-US" sz="1600" dirty="0" smtClean="0"/>
              <a:t>如果</a:t>
            </a:r>
            <a:r>
              <a:rPr lang="en-US" altLang="zh-CN" sz="1600" dirty="0" smtClean="0"/>
              <a:t>some.cpp</a:t>
            </a:r>
            <a:r>
              <a:rPr lang="zh-CN" altLang="en-US" sz="1600" dirty="0" smtClean="0"/>
              <a:t>中</a:t>
            </a:r>
            <a:r>
              <a:rPr lang="en-US" altLang="zh-CN" sz="1600" dirty="0" smtClean="0"/>
              <a:t>include</a:t>
            </a:r>
            <a:r>
              <a:rPr lang="zh-CN" altLang="en-US" sz="1600" dirty="0" smtClean="0"/>
              <a:t>很多</a:t>
            </a:r>
            <a:r>
              <a:rPr lang="en-US" altLang="zh-CN" sz="1600" dirty="0" smtClean="0"/>
              <a:t>header</a:t>
            </a:r>
            <a:r>
              <a:rPr lang="zh-CN" altLang="en-US" sz="1600" dirty="0" smtClean="0"/>
              <a:t>的话，</a:t>
            </a:r>
            <a:r>
              <a:rPr lang="en-US" altLang="zh-CN" sz="1600" dirty="0" err="1" smtClean="0"/>
              <a:t>some.ii</a:t>
            </a:r>
            <a:r>
              <a:rPr lang="zh-CN" altLang="en-US" sz="1600" dirty="0" smtClean="0"/>
              <a:t>文件会很大，因为</a:t>
            </a:r>
            <a:r>
              <a:rPr lang="en-US" altLang="zh-CN" sz="1600" dirty="0" smtClean="0"/>
              <a:t>preprocessor</a:t>
            </a:r>
            <a:r>
              <a:rPr lang="zh-CN" altLang="en-US" sz="1600" dirty="0" smtClean="0"/>
              <a:t>把</a:t>
            </a:r>
            <a:r>
              <a:rPr lang="en-US" altLang="zh-CN" sz="1600" dirty="0" smtClean="0"/>
              <a:t>header</a:t>
            </a:r>
            <a:r>
              <a:rPr lang="zh-CN" altLang="en-US" sz="1600" dirty="0" smtClean="0"/>
              <a:t>都</a:t>
            </a:r>
            <a:r>
              <a:rPr lang="en-US" altLang="zh-CN" sz="1600" dirty="0" smtClean="0"/>
              <a:t>replace</a:t>
            </a:r>
            <a:r>
              <a:rPr lang="zh-CN" altLang="en-US" sz="1600" dirty="0" smtClean="0"/>
              <a:t>掉了</a:t>
            </a:r>
            <a:endParaRPr lang="en-US" altLang="zh-CN" sz="1600" dirty="0" smtClean="0"/>
          </a:p>
          <a:p>
            <a:pPr marL="285750" indent="-285750">
              <a:buFont typeface="Arial" panose="020B0604020202020204" pitchFamily="34" charset="0"/>
              <a:buChar char="•"/>
            </a:pPr>
            <a:r>
              <a:rPr lang="en-US" altLang="zh-CN" sz="1600" dirty="0" smtClean="0"/>
              <a:t>Compile: </a:t>
            </a:r>
            <a:r>
              <a:rPr lang="zh-CN" altLang="en-US" sz="1600" dirty="0" smtClean="0"/>
              <a:t>最复杂，可以细分为两步</a:t>
            </a:r>
            <a:r>
              <a:rPr lang="en-US" altLang="zh-CN" sz="1600" dirty="0" smtClean="0"/>
              <a:t>: </a:t>
            </a:r>
          </a:p>
          <a:p>
            <a:pPr marL="742950" lvl="1" indent="-285750">
              <a:buFont typeface="Arial" panose="020B0604020202020204" pitchFamily="34" charset="0"/>
              <a:buChar char="•"/>
            </a:pPr>
            <a:r>
              <a:rPr lang="en-US" altLang="zh-CN" sz="1600" dirty="0" smtClean="0"/>
              <a:t>(compile step)</a:t>
            </a:r>
            <a:r>
              <a:rPr lang="zh-CN" altLang="en-US" sz="1600" dirty="0" smtClean="0"/>
              <a:t>先把</a:t>
            </a:r>
            <a:r>
              <a:rPr lang="en-US" altLang="zh-CN" sz="1600" dirty="0" smtClean="0"/>
              <a:t>preprocessor</a:t>
            </a:r>
            <a:r>
              <a:rPr lang="zh-CN" altLang="en-US" sz="1600" dirty="0" smtClean="0"/>
              <a:t>的</a:t>
            </a:r>
            <a:r>
              <a:rPr lang="en-US" altLang="zh-CN" sz="1600" dirty="0" smtClean="0"/>
              <a:t>output compile</a:t>
            </a:r>
            <a:r>
              <a:rPr lang="zh-CN" altLang="en-US" sz="1600" dirty="0" smtClean="0"/>
              <a:t>成为</a:t>
            </a:r>
            <a:r>
              <a:rPr lang="en-US" altLang="zh-CN" sz="1600" b="1" dirty="0" smtClean="0"/>
              <a:t>assembly code </a:t>
            </a:r>
            <a:r>
              <a:rPr lang="en-US" altLang="zh-CN" sz="1600" dirty="0" smtClean="0"/>
              <a:t>(.s)</a:t>
            </a:r>
          </a:p>
          <a:p>
            <a:pPr marL="1200150" lvl="2" indent="-285750">
              <a:buFont typeface="Arial" panose="020B0604020202020204" pitchFamily="34" charset="0"/>
              <a:buChar char="•"/>
            </a:pPr>
            <a:r>
              <a:rPr lang="en-US" altLang="zh-CN" sz="1600" dirty="0" smtClean="0"/>
              <a:t>“g++ -S some.cpp” to generate assembly code; </a:t>
            </a:r>
            <a:r>
              <a:rPr lang="zh-CN" altLang="en-US" sz="1600" dirty="0" smtClean="0"/>
              <a:t>生成</a:t>
            </a:r>
            <a:r>
              <a:rPr lang="en-US" altLang="zh-CN" sz="1600" dirty="0" smtClean="0"/>
              <a:t>.s</a:t>
            </a:r>
            <a:r>
              <a:rPr lang="zh-CN" altLang="en-US" sz="1600" dirty="0" smtClean="0"/>
              <a:t>是</a:t>
            </a:r>
            <a:r>
              <a:rPr lang="en-US" altLang="zh-CN" sz="1600" dirty="0" smtClean="0"/>
              <a:t>human readable</a:t>
            </a:r>
            <a:r>
              <a:rPr lang="zh-CN" altLang="en-US" sz="1600" dirty="0" smtClean="0"/>
              <a:t>的</a:t>
            </a:r>
            <a:endParaRPr lang="en-US" altLang="zh-CN" sz="1600" dirty="0" smtClean="0"/>
          </a:p>
          <a:p>
            <a:pPr marL="742950" lvl="1" indent="-285750">
              <a:buFont typeface="Arial" panose="020B0604020202020204" pitchFamily="34" charset="0"/>
              <a:buChar char="•"/>
            </a:pPr>
            <a:r>
              <a:rPr lang="en-US" altLang="zh-CN" sz="1600" dirty="0" smtClean="0"/>
              <a:t>(assemble step)</a:t>
            </a:r>
            <a:r>
              <a:rPr lang="zh-CN" altLang="en-US" sz="1600" dirty="0" smtClean="0"/>
              <a:t>然后把</a:t>
            </a:r>
            <a:r>
              <a:rPr lang="en-US" altLang="zh-CN" sz="1600" dirty="0" smtClean="0"/>
              <a:t>assembly code assemble </a:t>
            </a:r>
            <a:r>
              <a:rPr lang="zh-CN" altLang="en-US" sz="1600" dirty="0" smtClean="0"/>
              <a:t>成为</a:t>
            </a:r>
            <a:r>
              <a:rPr lang="en-US" altLang="zh-CN" sz="1600" b="1" dirty="0" smtClean="0">
                <a:solidFill>
                  <a:srgbClr val="FF0000"/>
                </a:solidFill>
              </a:rPr>
              <a:t>object file</a:t>
            </a:r>
            <a:r>
              <a:rPr lang="en-US" altLang="zh-CN" sz="1600" dirty="0" smtClean="0">
                <a:solidFill>
                  <a:srgbClr val="FF0000"/>
                </a:solidFill>
              </a:rPr>
              <a:t> (.o file)</a:t>
            </a:r>
          </a:p>
          <a:p>
            <a:pPr marL="1200150" lvl="2" indent="-285750">
              <a:buFont typeface="Arial" panose="020B0604020202020204" pitchFamily="34" charset="0"/>
              <a:buChar char="•"/>
            </a:pPr>
            <a:r>
              <a:rPr lang="zh-CN" altLang="en-US" sz="1600" dirty="0" smtClean="0"/>
              <a:t>注意，</a:t>
            </a:r>
            <a:r>
              <a:rPr lang="en-US" altLang="zh-CN" sz="1600" dirty="0" smtClean="0"/>
              <a:t>assembler</a:t>
            </a:r>
            <a:r>
              <a:rPr lang="zh-CN" altLang="en-US" sz="1600" dirty="0" smtClean="0"/>
              <a:t>有</a:t>
            </a:r>
            <a:r>
              <a:rPr lang="en-US" altLang="zh-CN" sz="1600" dirty="0" smtClean="0"/>
              <a:t>map</a:t>
            </a:r>
            <a:r>
              <a:rPr lang="zh-CN" altLang="en-US" sz="1600" dirty="0" smtClean="0"/>
              <a:t>来把</a:t>
            </a:r>
            <a:r>
              <a:rPr lang="en-US" altLang="zh-CN" sz="1600" dirty="0" smtClean="0"/>
              <a:t>assembly code</a:t>
            </a:r>
            <a:r>
              <a:rPr lang="zh-CN" altLang="en-US" sz="1600" dirty="0" smtClean="0"/>
              <a:t>转化成为</a:t>
            </a:r>
            <a:r>
              <a:rPr lang="en-US" altLang="zh-CN" sz="1600" dirty="0" smtClean="0"/>
              <a:t>0-1</a:t>
            </a:r>
            <a:r>
              <a:rPr lang="zh-CN" altLang="en-US" sz="1600" dirty="0" smtClean="0"/>
              <a:t>的</a:t>
            </a:r>
            <a:r>
              <a:rPr lang="en-US" altLang="zh-CN" sz="1600" dirty="0" smtClean="0"/>
              <a:t>machine code</a:t>
            </a:r>
          </a:p>
          <a:p>
            <a:pPr marL="1200150" lvl="2" indent="-285750">
              <a:buFont typeface="Arial" panose="020B0604020202020204" pitchFamily="34" charset="0"/>
              <a:buChar char="•"/>
            </a:pPr>
            <a:r>
              <a:rPr lang="en-US" altLang="zh-CN" sz="1600" dirty="0" smtClean="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smtClean="0"/>
              <a:t>，</a:t>
            </a:r>
            <a:endParaRPr lang="en-US" altLang="zh-CN" sz="1600" dirty="0" smtClean="0"/>
          </a:p>
          <a:p>
            <a:pPr marL="1657350" lvl="3" indent="-285750">
              <a:buFont typeface="Arial" panose="020B0604020202020204" pitchFamily="34" charset="0"/>
              <a:buChar char="•"/>
            </a:pPr>
            <a:r>
              <a:rPr lang="zh-CN" altLang="en-US" sz="1600" dirty="0" smtClean="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endParaRPr lang="en-US" altLang="zh-CN" sz="1600" dirty="0" smtClean="0"/>
          </a:p>
          <a:p>
            <a:pPr marL="1657350" lvl="3" indent="-285750">
              <a:buFont typeface="Arial" panose="020B0604020202020204" pitchFamily="34" charset="0"/>
              <a:buChar char="•"/>
            </a:pPr>
            <a:r>
              <a:rPr lang="zh-CN" altLang="en-US" sz="1600" dirty="0" smtClean="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r>
              <a:rPr lang="zh-CN" altLang="en-US" sz="1600" dirty="0" smtClean="0"/>
              <a:t>，</a:t>
            </a:r>
            <a:endParaRPr lang="en-US" altLang="zh-CN" sz="1600" dirty="0" smtClean="0"/>
          </a:p>
          <a:p>
            <a:pPr marL="1657350" lvl="3" indent="-285750">
              <a:buFont typeface="Arial" panose="020B0604020202020204" pitchFamily="34" charset="0"/>
              <a:buChar char="•"/>
            </a:pPr>
            <a:r>
              <a:rPr lang="zh-CN" altLang="en-US" sz="1600" dirty="0" smtClean="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a:t>
            </a:r>
            <a:r>
              <a:rPr lang="en-US" altLang="zh-CN" sz="1600" dirty="0" smtClean="0"/>
              <a:t>code</a:t>
            </a:r>
          </a:p>
          <a:p>
            <a:pPr marL="742950" lvl="1" indent="-285750">
              <a:buFont typeface="Arial" panose="020B0604020202020204" pitchFamily="34" charset="0"/>
              <a:buChar char="•"/>
            </a:pPr>
            <a:r>
              <a:rPr lang="zh-CN" altLang="en-US" sz="1600" dirty="0" smtClean="0"/>
              <a:t>把</a:t>
            </a:r>
            <a:r>
              <a:rPr lang="en-US" altLang="zh-CN" sz="1600" dirty="0" smtClean="0"/>
              <a:t>preprocessor</a:t>
            </a:r>
            <a:r>
              <a:rPr lang="zh-CN" altLang="en-US" sz="1600" dirty="0" smtClean="0"/>
              <a:t>的</a:t>
            </a:r>
            <a:r>
              <a:rPr lang="en-US" altLang="zh-CN" sz="1600" dirty="0" smtClean="0"/>
              <a:t>output</a:t>
            </a:r>
            <a:r>
              <a:rPr lang="zh-CN" altLang="en-US" sz="1600" dirty="0" smtClean="0"/>
              <a:t>编译成</a:t>
            </a:r>
            <a:r>
              <a:rPr lang="en-US" altLang="zh-CN" sz="1600" dirty="0" smtClean="0"/>
              <a:t>.o file</a:t>
            </a:r>
            <a:r>
              <a:rPr lang="zh-CN" altLang="en-US" sz="1600" dirty="0" smtClean="0"/>
              <a:t>中很重要的一步是将</a:t>
            </a:r>
            <a:r>
              <a:rPr lang="en-US" altLang="zh-CN" sz="1600" dirty="0" smtClean="0"/>
              <a:t>functions</a:t>
            </a:r>
            <a:r>
              <a:rPr lang="zh-CN" altLang="en-US" sz="1600" dirty="0" smtClean="0"/>
              <a:t>转换成</a:t>
            </a:r>
            <a:r>
              <a:rPr lang="en-US" altLang="zh-CN" sz="1600" dirty="0" smtClean="0"/>
              <a:t>symbols; </a:t>
            </a:r>
            <a:r>
              <a:rPr lang="zh-CN" altLang="en-US" sz="1600" dirty="0" smtClean="0"/>
              <a:t>这一部</a:t>
            </a:r>
            <a:r>
              <a:rPr lang="en-US" altLang="zh-CN" sz="1600" dirty="0" smtClean="0"/>
              <a:t>C</a:t>
            </a:r>
            <a:r>
              <a:rPr lang="zh-CN" altLang="en-US" sz="1600" dirty="0" smtClean="0"/>
              <a:t>和</a:t>
            </a:r>
            <a:r>
              <a:rPr lang="en-US" altLang="zh-CN" sz="1600" dirty="0" smtClean="0"/>
              <a:t>C++</a:t>
            </a:r>
            <a:r>
              <a:rPr lang="zh-CN" altLang="en-US" sz="1600" dirty="0" smtClean="0"/>
              <a:t>有不同</a:t>
            </a:r>
            <a:endParaRPr lang="en-US" altLang="zh-CN" sz="1600" dirty="0" smtClean="0"/>
          </a:p>
          <a:p>
            <a:pPr marL="1200150" lvl="2" indent="-285750">
              <a:buFont typeface="Arial" panose="020B0604020202020204" pitchFamily="34" charset="0"/>
              <a:buChar char="•"/>
            </a:pPr>
            <a:r>
              <a:rPr lang="en-US" altLang="zh-CN" sz="1600" dirty="0" smtClean="0"/>
              <a:t>C: </a:t>
            </a:r>
            <a:r>
              <a:rPr lang="zh-CN" altLang="en-US" sz="1600" dirty="0" smtClean="0"/>
              <a:t>不支持</a:t>
            </a:r>
            <a:r>
              <a:rPr lang="en-US" altLang="zh-CN" sz="1600" dirty="0" smtClean="0"/>
              <a:t>function overload</a:t>
            </a:r>
            <a:r>
              <a:rPr lang="zh-CN" altLang="en-US" sz="1600" dirty="0" smtClean="0"/>
              <a:t>，所以</a:t>
            </a:r>
            <a:r>
              <a:rPr lang="en-US" altLang="zh-CN" sz="1600" dirty="0" smtClean="0"/>
              <a:t>function</a:t>
            </a:r>
            <a:r>
              <a:rPr lang="zh-CN" altLang="en-US" sz="1600" dirty="0" smtClean="0"/>
              <a:t>那么直接被转化成</a:t>
            </a:r>
            <a:r>
              <a:rPr lang="en-US" altLang="zh-CN" sz="1600" dirty="0" err="1" smtClean="0"/>
              <a:t>symbole</a:t>
            </a:r>
            <a:r>
              <a:rPr lang="en-US" altLang="zh-CN" sz="1600" dirty="0" smtClean="0"/>
              <a:t> (e.g., </a:t>
            </a:r>
            <a:r>
              <a:rPr lang="en-US" altLang="zh-CN" sz="1600" dirty="0" err="1" smtClean="0"/>
              <a:t>int</a:t>
            </a:r>
            <a:r>
              <a:rPr lang="en-US" altLang="zh-CN" sz="1600" dirty="0" smtClean="0"/>
              <a:t> </a:t>
            </a:r>
            <a:r>
              <a:rPr lang="en-US" altLang="zh-CN" sz="1600" dirty="0" err="1" smtClean="0"/>
              <a:t>printSum</a:t>
            </a:r>
            <a:r>
              <a:rPr lang="en-US" altLang="zh-CN" sz="1600" dirty="0" smtClean="0"/>
              <a:t>(</a:t>
            </a:r>
            <a:r>
              <a:rPr lang="en-US" altLang="zh-CN" sz="1600" dirty="0" err="1" smtClean="0"/>
              <a:t>int</a:t>
            </a:r>
            <a:r>
              <a:rPr lang="en-US" altLang="zh-CN" sz="1600" dirty="0"/>
              <a:t> i</a:t>
            </a:r>
            <a:r>
              <a:rPr lang="en-US" altLang="zh-CN" sz="1600" dirty="0" smtClean="0"/>
              <a:t>, </a:t>
            </a:r>
            <a:r>
              <a:rPr lang="en-US" altLang="zh-CN" sz="1600" dirty="0" err="1" smtClean="0"/>
              <a:t>int</a:t>
            </a:r>
            <a:r>
              <a:rPr lang="en-US" altLang="zh-CN" sz="1600" dirty="0" smtClean="0"/>
              <a:t> j)</a:t>
            </a:r>
            <a:r>
              <a:rPr lang="zh-CN" altLang="en-US" sz="1600" dirty="0" smtClean="0"/>
              <a:t>被转化成</a:t>
            </a:r>
            <a:r>
              <a:rPr lang="en-US" altLang="zh-CN" sz="1600" dirty="0" err="1" smtClean="0"/>
              <a:t>printSum</a:t>
            </a:r>
            <a:r>
              <a:rPr lang="en-US" altLang="zh-CN" sz="1600" dirty="0" smtClean="0"/>
              <a:t>)</a:t>
            </a:r>
          </a:p>
          <a:p>
            <a:pPr marL="1200150" lvl="2" indent="-285750">
              <a:buFont typeface="Arial" panose="020B0604020202020204" pitchFamily="34" charset="0"/>
              <a:buChar char="•"/>
            </a:pPr>
            <a:r>
              <a:rPr lang="en-US" altLang="zh-CN" sz="1600" dirty="0" smtClean="0"/>
              <a:t>C++: </a:t>
            </a:r>
            <a:r>
              <a:rPr lang="zh-CN" altLang="en-US" sz="1600" dirty="0" smtClean="0"/>
              <a:t>支持</a:t>
            </a:r>
            <a:r>
              <a:rPr lang="en-US" altLang="zh-CN" sz="1600" dirty="0" smtClean="0"/>
              <a:t>function overload</a:t>
            </a:r>
            <a:r>
              <a:rPr lang="zh-CN" altLang="en-US" sz="1600" dirty="0" smtClean="0"/>
              <a:t>，并且能</a:t>
            </a:r>
            <a:r>
              <a:rPr lang="en-US" altLang="zh-CN" sz="1600" dirty="0" smtClean="0"/>
              <a:t>call C</a:t>
            </a:r>
            <a:r>
              <a:rPr lang="zh-CN" altLang="en-US" sz="1600" dirty="0" smtClean="0"/>
              <a:t>的</a:t>
            </a:r>
            <a:r>
              <a:rPr lang="en-US" altLang="zh-CN" sz="1600" dirty="0" smtClean="0"/>
              <a:t>function, </a:t>
            </a:r>
            <a:r>
              <a:rPr lang="zh-CN" altLang="en-US" sz="1600" dirty="0" smtClean="0"/>
              <a:t>但需要用</a:t>
            </a:r>
            <a:r>
              <a:rPr lang="en-US" altLang="zh-CN" sz="1600" dirty="0" smtClean="0"/>
              <a:t>”extern “C”” (</a:t>
            </a:r>
            <a:r>
              <a:rPr lang="zh-CN" altLang="en-US" sz="1600" dirty="0" smtClean="0"/>
              <a:t>例子见左</a:t>
            </a:r>
            <a:r>
              <a:rPr lang="en-US" altLang="zh-CN" sz="1600" dirty="0" smtClean="0"/>
              <a:t>) </a:t>
            </a:r>
          </a:p>
          <a:p>
            <a:pPr marL="285750" indent="-285750">
              <a:buFont typeface="Arial" panose="020B0604020202020204" pitchFamily="34" charset="0"/>
              <a:buChar char="•"/>
            </a:pPr>
            <a:r>
              <a:rPr kumimoji="1" lang="en-US" altLang="zh-CN" sz="1600" dirty="0" smtClean="0"/>
              <a:t>Link: </a:t>
            </a:r>
            <a:r>
              <a:rPr kumimoji="1" lang="zh-CN" altLang="en-US" sz="1600" dirty="0" smtClean="0"/>
              <a:t>这一步并非只有</a:t>
            </a:r>
            <a:r>
              <a:rPr kumimoji="1" lang="en-US" altLang="zh-CN" sz="1600" dirty="0" smtClean="0"/>
              <a:t>C/C++</a:t>
            </a:r>
            <a:r>
              <a:rPr kumimoji="1" lang="zh-CN" altLang="en-US" sz="1600" dirty="0" smtClean="0"/>
              <a:t>有，需要编译的语言都有这一步，很多语言在</a:t>
            </a:r>
            <a:r>
              <a:rPr kumimoji="1" lang="en-US" altLang="zh-CN" sz="1600" dirty="0" smtClean="0"/>
              <a:t>compiler</a:t>
            </a:r>
            <a:r>
              <a:rPr kumimoji="1" lang="zh-CN" altLang="en-US" sz="1600" dirty="0" smtClean="0"/>
              <a:t>处理之后的</a:t>
            </a:r>
            <a:r>
              <a:rPr kumimoji="1" lang="en-US" altLang="zh-CN" sz="1600" dirty="0" smtClean="0"/>
              <a:t>object file</a:t>
            </a:r>
            <a:r>
              <a:rPr kumimoji="1" lang="zh-CN" altLang="en-US" sz="1600" dirty="0" smtClean="0"/>
              <a:t>都一样，所以</a:t>
            </a:r>
            <a:r>
              <a:rPr kumimoji="1" lang="en-US" altLang="zh-CN" sz="1600" dirty="0" smtClean="0"/>
              <a:t>linker</a:t>
            </a:r>
            <a:r>
              <a:rPr kumimoji="1" lang="zh-CN" altLang="en-US" sz="1600" dirty="0" smtClean="0"/>
              <a:t>可以把</a:t>
            </a:r>
            <a:r>
              <a:rPr kumimoji="1" lang="en-US" altLang="zh-CN" sz="1600" dirty="0" smtClean="0"/>
              <a:t>C</a:t>
            </a:r>
            <a:r>
              <a:rPr lang="en-US" altLang="zh-CN" sz="1600" dirty="0" smtClean="0"/>
              <a:t>++</a:t>
            </a:r>
            <a:r>
              <a:rPr lang="zh-CN" altLang="en-US" sz="1600" dirty="0" smtClean="0"/>
              <a:t>的</a:t>
            </a:r>
            <a:r>
              <a:rPr lang="en-US" altLang="zh-CN" sz="1600" dirty="0" smtClean="0"/>
              <a:t>object file</a:t>
            </a:r>
            <a:r>
              <a:rPr lang="zh-CN" altLang="en-US" sz="1600" dirty="0" smtClean="0"/>
              <a:t>和</a:t>
            </a:r>
            <a:r>
              <a:rPr lang="en-US" altLang="zh-CN" sz="1600" dirty="0" err="1" smtClean="0"/>
              <a:t>fortran</a:t>
            </a:r>
            <a:r>
              <a:rPr lang="zh-CN" altLang="en-US" sz="1600" dirty="0" smtClean="0"/>
              <a:t>语言的</a:t>
            </a:r>
            <a:r>
              <a:rPr lang="en-US" altLang="zh-CN" sz="1600" dirty="0" smtClean="0"/>
              <a:t>object file</a:t>
            </a:r>
            <a:r>
              <a:rPr lang="zh-CN" altLang="en-US" sz="1600" dirty="0" smtClean="0"/>
              <a:t>给</a:t>
            </a:r>
            <a:r>
              <a:rPr lang="en-US" altLang="zh-CN" sz="1600" dirty="0" smtClean="0"/>
              <a:t>link</a:t>
            </a:r>
            <a:r>
              <a:rPr lang="zh-CN" altLang="en-US" sz="1600" dirty="0" smtClean="0"/>
              <a:t>起来</a:t>
            </a:r>
            <a:endParaRPr lang="en-US" altLang="zh-CN" sz="1600" dirty="0" smtClean="0"/>
          </a:p>
          <a:p>
            <a:pPr marL="742950" lvl="1" indent="-285750">
              <a:buFont typeface="Arial" panose="020B0604020202020204" pitchFamily="34" charset="0"/>
              <a:buChar char="•"/>
            </a:pPr>
            <a:r>
              <a:rPr kumimoji="1" lang="zh-CN" altLang="en-US" sz="1600" dirty="0"/>
              <a:t>没啥好说</a:t>
            </a:r>
            <a:r>
              <a:rPr kumimoji="1" lang="zh-CN" altLang="en-US" sz="1600" dirty="0" smtClean="0"/>
              <a:t>的，</a:t>
            </a:r>
            <a:r>
              <a:rPr lang="zh-CN" altLang="en-US" sz="1600" dirty="0" smtClean="0"/>
              <a:t>似乎最重要的一步是</a:t>
            </a:r>
            <a:r>
              <a:rPr lang="en-US" altLang="zh-CN" sz="1600" dirty="0" smtClean="0"/>
              <a:t>address </a:t>
            </a:r>
            <a:r>
              <a:rPr lang="en-US" altLang="zh-CN" sz="1600" dirty="0" err="1" smtClean="0"/>
              <a:t>rellocation</a:t>
            </a:r>
            <a:endParaRPr kumimoji="1" lang="en-US" altLang="zh-CN" sz="1600" dirty="0" smtClean="0"/>
          </a:p>
          <a:p>
            <a:pPr marL="742950" lvl="1" indent="-285750">
              <a:buFont typeface="Arial" panose="020B0604020202020204" pitchFamily="34" charset="0"/>
              <a:buChar char="•"/>
            </a:pPr>
            <a:r>
              <a:rPr lang="zh-CN" altLang="en-US" sz="1600" dirty="0" smtClean="0"/>
              <a:t>如果有报错说</a:t>
            </a:r>
            <a:r>
              <a:rPr lang="en-US" altLang="zh-CN" sz="1600" dirty="0" smtClean="0"/>
              <a:t>symbol</a:t>
            </a:r>
            <a:r>
              <a:rPr lang="zh-CN" altLang="en-US" sz="1600" dirty="0" smtClean="0"/>
              <a:t>找不到，或者被定义了多次，这错就是</a:t>
            </a:r>
            <a:r>
              <a:rPr lang="en-US" altLang="zh-CN" sz="1600" dirty="0" smtClean="0"/>
              <a:t>linker</a:t>
            </a:r>
            <a:r>
              <a:rPr lang="zh-CN" altLang="en-US" sz="1600" dirty="0" smtClean="0"/>
              <a:t>报的</a:t>
            </a:r>
            <a:endParaRPr lang="en-US" altLang="zh-CN" sz="1600" dirty="0" smtClean="0"/>
          </a:p>
          <a:p>
            <a:pPr marL="285750" indent="-285750">
              <a:buFont typeface="Arial" panose="020B0604020202020204" pitchFamily="34" charset="0"/>
              <a:buChar char="•"/>
            </a:pPr>
            <a:r>
              <a:rPr lang="zh-CN" altLang="en-US" sz="1600" dirty="0" smtClean="0"/>
              <a:t>最后生成的</a:t>
            </a:r>
            <a:r>
              <a:rPr lang="en-US" altLang="zh-CN" sz="1600" dirty="0" smtClean="0"/>
              <a:t>executable </a:t>
            </a:r>
            <a:r>
              <a:rPr lang="zh-CN" altLang="en-US" sz="1600" dirty="0" smtClean="0"/>
              <a:t>文件和中间的</a:t>
            </a:r>
            <a:r>
              <a:rPr lang="en-US" altLang="zh-CN" sz="1600" dirty="0" smtClean="0"/>
              <a:t>.o object file</a:t>
            </a:r>
            <a:r>
              <a:rPr lang="zh-CN" altLang="en-US" sz="1600" dirty="0" smtClean="0"/>
              <a:t>的</a:t>
            </a:r>
            <a:r>
              <a:rPr lang="en-US" altLang="zh-CN" sz="1600" b="1" dirty="0" smtClean="0">
                <a:solidFill>
                  <a:srgbClr val="FF0000"/>
                </a:solidFill>
              </a:rPr>
              <a:t>format</a:t>
            </a:r>
            <a:r>
              <a:rPr lang="zh-CN" altLang="en-US" sz="1600" b="1" dirty="0" smtClean="0">
                <a:solidFill>
                  <a:srgbClr val="FF0000"/>
                </a:solidFill>
              </a:rPr>
              <a:t>都是</a:t>
            </a:r>
            <a:r>
              <a:rPr lang="en-US" altLang="zh-CN" sz="1600" b="1" dirty="0" smtClean="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smtClean="0"/>
              <a:t>C++</a:t>
            </a:r>
            <a:r>
              <a:rPr kumimoji="1" lang="zh-CN" altLang="en-US" dirty="0" smtClean="0"/>
              <a:t>中用</a:t>
            </a:r>
            <a:r>
              <a:rPr kumimoji="1" lang="en-US" altLang="zh-CN" dirty="0" smtClean="0"/>
              <a:t>C</a:t>
            </a:r>
            <a:r>
              <a:rPr kumimoji="1" lang="zh-CN" altLang="en-US" dirty="0" smtClean="0"/>
              <a:t>的</a:t>
            </a:r>
            <a:r>
              <a:rPr kumimoji="1" lang="en-US" altLang="zh-CN" dirty="0" smtClean="0"/>
              <a:t>function</a:t>
            </a:r>
            <a:r>
              <a:rPr lang="en-US" altLang="zh-CN" dirty="0" smtClean="0"/>
              <a:t>, </a:t>
            </a:r>
            <a:r>
              <a:rPr lang="en-US" altLang="zh-CN" dirty="0" err="1" smtClean="0"/>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smtClean="0"/>
              <a:t>C++</a:t>
            </a:r>
            <a:r>
              <a:rPr kumimoji="1" lang="en-US" altLang="zh-CN" dirty="0" smtClean="0"/>
              <a:t>include C</a:t>
            </a:r>
            <a:r>
              <a:rPr kumimoji="1" lang="zh-CN" altLang="en-US" dirty="0" smtClean="0"/>
              <a:t>的</a:t>
            </a:r>
            <a:r>
              <a:rPr kumimoji="1" lang="en-US" altLang="zh-CN" dirty="0" smtClean="0"/>
              <a:t>header</a:t>
            </a:r>
            <a:r>
              <a:rPr kumimoji="1" lang="zh-CN" altLang="en-US" dirty="0" smtClean="0"/>
              <a:t>，然后</a:t>
            </a:r>
            <a:r>
              <a:rPr lang="en-US" altLang="zh-CN" dirty="0" smtClean="0"/>
              <a:t>compile</a:t>
            </a:r>
            <a:r>
              <a:rPr lang="zh-CN" altLang="en-US" dirty="0" smtClean="0"/>
              <a:t>后的</a:t>
            </a:r>
            <a:r>
              <a:rPr lang="en-US" altLang="zh-CN" dirty="0" smtClean="0"/>
              <a:t>symbols</a:t>
            </a:r>
            <a:endParaRPr kumimoji="1" lang="en-US" altLang="zh-CN" dirty="0" smtClean="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smtClean="0"/>
              <a:t>这两个不能被</a:t>
            </a:r>
            <a:r>
              <a:rPr kumimoji="1" lang="en-US" altLang="zh-CN" dirty="0" smtClean="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smtClean="0"/>
              <a:t>能被</a:t>
            </a:r>
            <a:r>
              <a:rPr kumimoji="1" lang="en-US" altLang="zh-CN" dirty="0" smtClean="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smtClean="0"/>
              <a:t>这个就是</a:t>
            </a:r>
            <a:r>
              <a:rPr lang="en-US" altLang="zh-CN" dirty="0" err="1" smtClean="0"/>
              <a:t>std</a:t>
            </a:r>
            <a:r>
              <a:rPr lang="en-US" altLang="zh-CN" dirty="0" smtClean="0"/>
              <a:t>::</a:t>
            </a:r>
            <a:r>
              <a:rPr lang="en-US" altLang="zh-CN" dirty="0" err="1" smtClean="0"/>
              <a:t>cout</a:t>
            </a:r>
            <a:r>
              <a:rPr kumimoji="1" lang="en-US" altLang="zh-CN" dirty="0" smtClean="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smtClean="0"/>
              <a:t>这两个是</a:t>
            </a:r>
            <a:r>
              <a:rPr lang="en-US" altLang="zh-CN" sz="1600" dirty="0" smtClean="0"/>
              <a:t>unidentified symbols (U),</a:t>
            </a:r>
            <a:r>
              <a:rPr lang="zh-CN" altLang="en-US" sz="1600" dirty="0" smtClean="0"/>
              <a:t>需要再下一步被</a:t>
            </a:r>
            <a:r>
              <a:rPr lang="en-US" altLang="zh-CN" sz="1600" dirty="0" smtClean="0"/>
              <a:t>link -&gt;</a:t>
            </a:r>
            <a:endParaRPr kumimoji="1" lang="en-US" altLang="zh-CN" sz="1600" dirty="0" smtClean="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smtClean="0"/>
              <a:t>C++</a:t>
            </a:r>
            <a:r>
              <a:rPr kumimoji="1" lang="zh-CN" altLang="en-US" dirty="0" smtClean="0"/>
              <a:t>的</a:t>
            </a:r>
            <a:r>
              <a:rPr kumimoji="1" lang="en-US" altLang="zh-CN" dirty="0" smtClean="0"/>
              <a:t>function -&gt; symbol</a:t>
            </a:r>
            <a:r>
              <a:rPr kumimoji="1" lang="zh-CN" altLang="en-US" dirty="0" smtClean="0"/>
              <a:t>变换方法</a:t>
            </a:r>
            <a:endParaRPr kumimoji="1" lang="en-US" altLang="zh-CN" dirty="0" smtClean="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697"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955"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292"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smtClean="0"/>
              <a:t>URL</a:t>
            </a:r>
            <a:r>
              <a:rPr kumimoji="1" lang="zh-CN" altLang="en-US" dirty="0" smtClean="0"/>
              <a:t>各部分的意义</a:t>
            </a:r>
            <a:endParaRPr kumimoji="1" lang="en-US" altLang="zh-CN" dirty="0" smtClean="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25727</TotalTime>
  <Words>33331</Words>
  <Application>Microsoft Office PowerPoint</Application>
  <PresentationFormat>画面に合わせる (4:3)</PresentationFormat>
  <Paragraphs>3502</Paragraphs>
  <Slides>162</Slides>
  <Notes>12</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3538</cp:revision>
  <dcterms:created xsi:type="dcterms:W3CDTF">2016-01-14T23:49:10Z</dcterms:created>
  <dcterms:modified xsi:type="dcterms:W3CDTF">2018-08-09T03:12:50Z</dcterms:modified>
</cp:coreProperties>
</file>